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3"/>
  </p:notesMasterIdLst>
  <p:sldIdLst>
    <p:sldId id="369" r:id="rId2"/>
    <p:sldId id="367" r:id="rId3"/>
    <p:sldId id="368" r:id="rId4"/>
    <p:sldId id="408" r:id="rId5"/>
    <p:sldId id="375" r:id="rId6"/>
    <p:sldId id="407" r:id="rId7"/>
    <p:sldId id="374" r:id="rId8"/>
    <p:sldId id="376" r:id="rId9"/>
    <p:sldId id="404" r:id="rId10"/>
    <p:sldId id="382" r:id="rId11"/>
    <p:sldId id="381" r:id="rId12"/>
    <p:sldId id="385" r:id="rId13"/>
    <p:sldId id="387" r:id="rId14"/>
    <p:sldId id="386" r:id="rId15"/>
    <p:sldId id="380" r:id="rId16"/>
    <p:sldId id="377" r:id="rId17"/>
    <p:sldId id="395" r:id="rId18"/>
    <p:sldId id="388" r:id="rId19"/>
    <p:sldId id="389" r:id="rId20"/>
    <p:sldId id="394" r:id="rId21"/>
    <p:sldId id="396" r:id="rId22"/>
    <p:sldId id="390" r:id="rId23"/>
    <p:sldId id="392" r:id="rId24"/>
    <p:sldId id="391" r:id="rId25"/>
    <p:sldId id="393" r:id="rId26"/>
    <p:sldId id="399" r:id="rId27"/>
    <p:sldId id="401" r:id="rId28"/>
    <p:sldId id="400" r:id="rId29"/>
    <p:sldId id="398" r:id="rId30"/>
    <p:sldId id="406" r:id="rId31"/>
    <p:sldId id="405" r:id="rId3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000CC"/>
    <a:srgbClr val="00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17" autoAdjust="0"/>
    <p:restoredTop sz="94660"/>
  </p:normalViewPr>
  <p:slideViewPr>
    <p:cSldViewPr>
      <p:cViewPr varScale="1">
        <p:scale>
          <a:sx n="81" d="100"/>
          <a:sy n="81" d="100"/>
        </p:scale>
        <p:origin x="1502" y="6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62" d="100"/>
          <a:sy n="62" d="100"/>
        </p:scale>
        <p:origin x="-2700" y="-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png"/></Relationships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22.jpeg>
</file>

<file path=ppt/media/image23.jpe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jpeg>
</file>

<file path=ppt/media/image30.jpeg>
</file>

<file path=ppt/media/image4.jpe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9AECA0-A784-46AA-AFF0-52D3548798AC}" type="datetimeFigureOut">
              <a:rPr lang="zh-CN" altLang="en-US" smtClean="0"/>
              <a:t>2020/3/30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07EA50-12CC-4C75-8BA4-B4C46897095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07EA50-12CC-4C75-8BA4-B4C46897095F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3/30/2020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3/30/2020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3/30/2020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3/30/2020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7" Type="http://schemas.openxmlformats.org/officeDocument/2006/relationships/image" Target="../media/image15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4.png"/><Relationship Id="rId5" Type="http://schemas.openxmlformats.org/officeDocument/2006/relationships/oleObject" Target="../embeddings/oleObject1.bin"/><Relationship Id="rId4" Type="http://schemas.openxmlformats.org/officeDocument/2006/relationships/image" Target="../media/image7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openxmlformats.org/officeDocument/2006/relationships/hyperlink" Target="&#34945;&#19990;&#20975;&#31216;&#24093;&#65292;&#19977;&#25558;&#19977;&#35753;.mp4" TargetMode="External"/><Relationship Id="rId4" Type="http://schemas.openxmlformats.org/officeDocument/2006/relationships/image" Target="../media/image25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副标题 2"/>
          <p:cNvSpPr txBox="1"/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0000FF"/>
          </a:solidFill>
          <a:ln w="9525">
            <a:noFill/>
            <a:miter lim="800000"/>
          </a:ln>
        </p:spPr>
        <p:txBody>
          <a:bodyPr lIns="68580" tIns="34290" rIns="68580" bIns="34290"/>
          <a:lstStyle/>
          <a:p>
            <a:pPr defTabSz="457200">
              <a:spcBef>
                <a:spcPts val="1000"/>
              </a:spcBef>
              <a:buClr>
                <a:schemeClr val="accent1"/>
              </a:buClr>
              <a:buFont typeface="Wingdings 3" panose="05040102010807070707"/>
              <a:buNone/>
            </a:pPr>
            <a:endParaRPr lang="zh-CN" altLang="en-US" sz="2400" b="1" dirty="0">
              <a:solidFill>
                <a:schemeClr val="bg1"/>
              </a:solidFill>
              <a:latin typeface="宋体" panose="02010600030101010101" pitchFamily="2" charset="-122"/>
            </a:endParaRPr>
          </a:p>
        </p:txBody>
      </p:sp>
      <p:sp>
        <p:nvSpPr>
          <p:cNvPr id="14341" name="副标题 2"/>
          <p:cNvSpPr txBox="1"/>
          <p:nvPr/>
        </p:nvSpPr>
        <p:spPr bwMode="auto">
          <a:xfrm>
            <a:off x="2054225" y="1555752"/>
            <a:ext cx="4797425" cy="73024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68580" tIns="34290" rIns="68580" bIns="34290"/>
          <a:lstStyle/>
          <a:p>
            <a:pPr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zh-CN" altLang="en-US" sz="2700">
                <a:solidFill>
                  <a:schemeClr val="bg1"/>
                </a:solidFill>
                <a:latin typeface="宋体" panose="02010600030101010101" pitchFamily="2" charset="-122"/>
              </a:rPr>
              <a:t>初中历史九年级</a:t>
            </a:r>
          </a:p>
        </p:txBody>
      </p:sp>
      <p:sp>
        <p:nvSpPr>
          <p:cNvPr id="14342" name="副标题 2"/>
          <p:cNvSpPr txBox="1"/>
          <p:nvPr/>
        </p:nvSpPr>
        <p:spPr bwMode="auto">
          <a:xfrm>
            <a:off x="188913" y="2647951"/>
            <a:ext cx="8818562" cy="145414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68580" tIns="34290" rIns="68580" bIns="34290"/>
          <a:lstStyle/>
          <a:p>
            <a:pPr algn="ctr"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zh-CN" altLang="en-US" sz="3300" b="1" dirty="0">
                <a:solidFill>
                  <a:schemeClr val="bg1"/>
                </a:solidFill>
                <a:latin typeface="宋体" panose="02010600030101010101" pitchFamily="2" charset="-122"/>
              </a:rPr>
              <a:t>第</a:t>
            </a:r>
            <a:r>
              <a:rPr lang="en-US" altLang="zh-CN" sz="3300" b="1" dirty="0">
                <a:solidFill>
                  <a:schemeClr val="bg1"/>
                </a:solidFill>
                <a:latin typeface="宋体" panose="02010600030101010101" pitchFamily="2" charset="-122"/>
              </a:rPr>
              <a:t>9</a:t>
            </a:r>
            <a:r>
              <a:rPr lang="zh-CN" altLang="en-US" sz="3300" b="1" dirty="0">
                <a:solidFill>
                  <a:schemeClr val="bg1"/>
                </a:solidFill>
                <a:latin typeface="宋体" panose="02010600030101010101" pitchFamily="2" charset="-122"/>
              </a:rPr>
              <a:t>课  资产阶级民主革命与中华民国的建立</a:t>
            </a:r>
            <a:endParaRPr lang="en-US" altLang="zh-CN" sz="3300" b="1" dirty="0">
              <a:solidFill>
                <a:schemeClr val="bg1"/>
              </a:solidFill>
              <a:latin typeface="宋体" panose="02010600030101010101" pitchFamily="2" charset="-122"/>
            </a:endParaRPr>
          </a:p>
          <a:p>
            <a:pPr algn="ctr"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zh-CN" altLang="en-US" sz="3300" b="1" dirty="0">
                <a:solidFill>
                  <a:schemeClr val="bg1"/>
                </a:solidFill>
                <a:latin typeface="宋体" panose="02010600030101010101" pitchFamily="2" charset="-122"/>
              </a:rPr>
              <a:t>（复习）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5"/>
          <p:cNvGrpSpPr/>
          <p:nvPr/>
        </p:nvGrpSpPr>
        <p:grpSpPr>
          <a:xfrm>
            <a:off x="1" y="0"/>
            <a:ext cx="9143999" cy="762000"/>
            <a:chOff x="1" y="0"/>
            <a:chExt cx="9143999" cy="762000"/>
          </a:xfrm>
        </p:grpSpPr>
        <p:grpSp>
          <p:nvGrpSpPr>
            <p:cNvPr id="6" name="组合 3"/>
            <p:cNvGrpSpPr/>
            <p:nvPr/>
          </p:nvGrpSpPr>
          <p:grpSpPr>
            <a:xfrm>
              <a:off x="1" y="0"/>
              <a:ext cx="9143999" cy="762000"/>
              <a:chOff x="1" y="0"/>
              <a:chExt cx="9143999" cy="762000"/>
            </a:xfrm>
          </p:grpSpPr>
          <p:pic>
            <p:nvPicPr>
              <p:cNvPr id="2" name="图片 1" descr="1.jpg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1" y="0"/>
                <a:ext cx="1676399" cy="762000"/>
              </a:xfrm>
              <a:prstGeom prst="rect">
                <a:avLst/>
              </a:prstGeom>
            </p:spPr>
          </p:pic>
          <p:sp>
            <p:nvSpPr>
              <p:cNvPr id="3" name="矩形 2"/>
              <p:cNvSpPr/>
              <p:nvPr/>
            </p:nvSpPr>
            <p:spPr>
              <a:xfrm>
                <a:off x="1676400" y="0"/>
                <a:ext cx="7467600" cy="762000"/>
              </a:xfrm>
              <a:prstGeom prst="rect">
                <a:avLst/>
              </a:prstGeom>
              <a:solidFill>
                <a:srgbClr val="00B0F0"/>
              </a:solidFill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楷体" panose="02010609060101010101" pitchFamily="49" charset="-122"/>
                  <a:ea typeface="楷体" panose="02010609060101010101" pitchFamily="49" charset="-122"/>
                </a:endParaRP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2438400" y="152400"/>
              <a:ext cx="61722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solidFill>
                    <a:schemeClr val="bg1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资产阶级民主革命与中华民国的建立</a:t>
              </a:r>
            </a:p>
          </p:txBody>
        </p:sp>
      </p:grpSp>
      <p:pic>
        <p:nvPicPr>
          <p:cNvPr id="7" name="图片 6" descr="5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685800"/>
            <a:ext cx="9144000" cy="6172199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5"/>
          <p:cNvGrpSpPr/>
          <p:nvPr/>
        </p:nvGrpSpPr>
        <p:grpSpPr>
          <a:xfrm>
            <a:off x="1" y="0"/>
            <a:ext cx="9143999" cy="762000"/>
            <a:chOff x="1" y="0"/>
            <a:chExt cx="9143999" cy="762000"/>
          </a:xfrm>
        </p:grpSpPr>
        <p:grpSp>
          <p:nvGrpSpPr>
            <p:cNvPr id="6" name="组合 3"/>
            <p:cNvGrpSpPr/>
            <p:nvPr/>
          </p:nvGrpSpPr>
          <p:grpSpPr>
            <a:xfrm>
              <a:off x="1" y="0"/>
              <a:ext cx="9143999" cy="762000"/>
              <a:chOff x="1" y="0"/>
              <a:chExt cx="9143999" cy="762000"/>
            </a:xfrm>
          </p:grpSpPr>
          <p:pic>
            <p:nvPicPr>
              <p:cNvPr id="2" name="图片 1" descr="1.jpg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1" y="0"/>
                <a:ext cx="1676399" cy="762000"/>
              </a:xfrm>
              <a:prstGeom prst="rect">
                <a:avLst/>
              </a:prstGeom>
            </p:spPr>
          </p:pic>
          <p:sp>
            <p:nvSpPr>
              <p:cNvPr id="3" name="矩形 2"/>
              <p:cNvSpPr/>
              <p:nvPr/>
            </p:nvSpPr>
            <p:spPr>
              <a:xfrm>
                <a:off x="1676400" y="0"/>
                <a:ext cx="7467600" cy="762000"/>
              </a:xfrm>
              <a:prstGeom prst="rect">
                <a:avLst/>
              </a:prstGeom>
              <a:solidFill>
                <a:srgbClr val="00B0F0"/>
              </a:solidFill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楷体" panose="02010609060101010101" pitchFamily="49" charset="-122"/>
                  <a:ea typeface="楷体" panose="02010609060101010101" pitchFamily="49" charset="-122"/>
                </a:endParaRP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4343400" y="54114"/>
              <a:ext cx="26670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000" b="1" dirty="0">
                  <a:solidFill>
                    <a:schemeClr val="bg1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图文说史</a:t>
              </a: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304800" y="990600"/>
            <a:ext cx="3124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rgbClr val="000099"/>
                </a:solidFill>
              </a:rPr>
              <a:t>猜一猜他是谁？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28600" y="1676400"/>
            <a:ext cx="5562600" cy="41960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ts val="4000"/>
              </a:lnSpc>
            </a:pPr>
            <a:r>
              <a:rPr lang="zh-CN" altLang="en-US" sz="2800" b="1" dirty="0">
                <a:solidFill>
                  <a:srgbClr val="FF0000"/>
                </a:solidFill>
              </a:rPr>
              <a:t>第一个</a:t>
            </a:r>
            <a:r>
              <a:rPr lang="zh-CN" altLang="en-US" sz="2800" b="1" dirty="0"/>
              <a:t>建立资产阶级革命团体。</a:t>
            </a:r>
            <a:endParaRPr lang="en-US" altLang="zh-CN" sz="2800" b="1" dirty="0"/>
          </a:p>
          <a:p>
            <a:pPr>
              <a:lnSpc>
                <a:spcPts val="4000"/>
              </a:lnSpc>
            </a:pPr>
            <a:r>
              <a:rPr lang="zh-CN" altLang="en-US" sz="2800" b="1" dirty="0">
                <a:solidFill>
                  <a:srgbClr val="FF0000"/>
                </a:solidFill>
              </a:rPr>
              <a:t>第一个</a:t>
            </a:r>
            <a:r>
              <a:rPr lang="zh-CN" altLang="en-US" sz="2800" b="1" dirty="0"/>
              <a:t>组织筹划反清武装起义。</a:t>
            </a:r>
            <a:endParaRPr lang="en-US" altLang="zh-CN" sz="2800" b="1" dirty="0"/>
          </a:p>
          <a:p>
            <a:pPr>
              <a:lnSpc>
                <a:spcPts val="4000"/>
              </a:lnSpc>
            </a:pPr>
            <a:r>
              <a:rPr lang="zh-CN" altLang="en-US" sz="2800" b="1" dirty="0">
                <a:solidFill>
                  <a:srgbClr val="FF0000"/>
                </a:solidFill>
              </a:rPr>
              <a:t>第一个</a:t>
            </a:r>
            <a:r>
              <a:rPr lang="zh-CN" altLang="en-US" sz="2800" b="1" dirty="0"/>
              <a:t>全国规模资产阶级革命政党的决策者、发起人和领导者。</a:t>
            </a:r>
            <a:endParaRPr lang="en-US" altLang="zh-CN" sz="2800" b="1" dirty="0"/>
          </a:p>
          <a:p>
            <a:pPr>
              <a:lnSpc>
                <a:spcPts val="4000"/>
              </a:lnSpc>
            </a:pPr>
            <a:r>
              <a:rPr lang="zh-CN" altLang="en-US" sz="2800" b="1" dirty="0">
                <a:solidFill>
                  <a:srgbClr val="FF0000"/>
                </a:solidFill>
              </a:rPr>
              <a:t>第一个</a:t>
            </a:r>
            <a:r>
              <a:rPr lang="zh-CN" altLang="en-US" sz="2800" b="1" dirty="0"/>
              <a:t>全面分析中国的社会情况，提出了资产阶级革命纲领。</a:t>
            </a:r>
            <a:endParaRPr lang="en-US" altLang="zh-CN" sz="2800" b="1" dirty="0"/>
          </a:p>
          <a:p>
            <a:pPr>
              <a:lnSpc>
                <a:spcPts val="4000"/>
              </a:lnSpc>
            </a:pPr>
            <a:r>
              <a:rPr lang="zh-CN" altLang="en-US" sz="2800" b="1" dirty="0">
                <a:solidFill>
                  <a:srgbClr val="FF0000"/>
                </a:solidFill>
              </a:rPr>
              <a:t>第一个</a:t>
            </a:r>
            <a:r>
              <a:rPr lang="zh-CN" altLang="en-US" sz="2800" b="1" dirty="0"/>
              <a:t>资产阶级共和国性质宪法的主要制定者。</a:t>
            </a:r>
            <a:endParaRPr lang="en-US" altLang="zh-CN" sz="2800" b="1" dirty="0"/>
          </a:p>
        </p:txBody>
      </p:sp>
      <p:pic>
        <p:nvPicPr>
          <p:cNvPr id="14" name="图片 13" descr="QQ图片20200229145613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943600" y="1771650"/>
            <a:ext cx="2743200" cy="386715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609600" y="5867400"/>
            <a:ext cx="7162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孙中山</a:t>
            </a:r>
            <a:r>
              <a:rPr lang="en-US" altLang="zh-CN" sz="36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——</a:t>
            </a:r>
            <a:r>
              <a:rPr lang="zh-CN" altLang="en-US" sz="36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中国民主革命的先行者</a:t>
            </a:r>
          </a:p>
        </p:txBody>
      </p:sp>
      <p:sp>
        <p:nvSpPr>
          <p:cNvPr id="17" name="椭圆 16"/>
          <p:cNvSpPr/>
          <p:nvPr/>
        </p:nvSpPr>
        <p:spPr>
          <a:xfrm>
            <a:off x="4191000" y="1709738"/>
            <a:ext cx="914400" cy="500062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ct val="110000"/>
              </a:lnSpc>
              <a:spcBef>
                <a:spcPts val="0"/>
              </a:spcBef>
              <a:buFontTx/>
              <a:buNone/>
              <a:defRPr/>
            </a:pPr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4191000" y="2209800"/>
            <a:ext cx="838200" cy="500062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ct val="110000"/>
              </a:lnSpc>
              <a:spcBef>
                <a:spcPts val="0"/>
              </a:spcBef>
              <a:buFontTx/>
              <a:buNone/>
              <a:defRPr/>
            </a:pPr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4876800" y="2743200"/>
            <a:ext cx="914400" cy="500062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ct val="110000"/>
              </a:lnSpc>
              <a:spcBef>
                <a:spcPts val="0"/>
              </a:spcBef>
              <a:buFontTx/>
              <a:buNone/>
              <a:defRPr/>
            </a:pPr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3505200" y="4224338"/>
            <a:ext cx="914400" cy="500062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ct val="110000"/>
              </a:lnSpc>
              <a:spcBef>
                <a:spcPts val="0"/>
              </a:spcBef>
              <a:buFontTx/>
              <a:buNone/>
              <a:defRPr/>
            </a:pPr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4572000" y="4757738"/>
            <a:ext cx="838200" cy="500062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ct val="110000"/>
              </a:lnSpc>
              <a:spcBef>
                <a:spcPts val="0"/>
              </a:spcBef>
              <a:buFontTx/>
              <a:buNone/>
              <a:defRPr/>
            </a:pP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animBg="1"/>
      <p:bldP spid="16" grpId="0"/>
      <p:bldP spid="17" grpId="0" animBg="1"/>
      <p:bldP spid="18" grpId="0" animBg="1"/>
      <p:bldP spid="19" grpId="0" animBg="1"/>
      <p:bldP spid="20" grpId="0" animBg="1"/>
      <p:bldP spid="2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3"/>
          <p:cNvGrpSpPr/>
          <p:nvPr/>
        </p:nvGrpSpPr>
        <p:grpSpPr>
          <a:xfrm>
            <a:off x="1" y="0"/>
            <a:ext cx="9143999" cy="762000"/>
            <a:chOff x="1" y="0"/>
            <a:chExt cx="9143999" cy="762000"/>
          </a:xfrm>
        </p:grpSpPr>
        <p:pic>
          <p:nvPicPr>
            <p:cNvPr id="2" name="图片 1" descr="1.jpg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" y="0"/>
              <a:ext cx="1676399" cy="762000"/>
            </a:xfrm>
            <a:prstGeom prst="rect">
              <a:avLst/>
            </a:prstGeom>
          </p:spPr>
        </p:pic>
        <p:sp>
          <p:nvSpPr>
            <p:cNvPr id="3" name="矩形 2"/>
            <p:cNvSpPr/>
            <p:nvPr/>
          </p:nvSpPr>
          <p:spPr>
            <a:xfrm>
              <a:off x="1676400" y="0"/>
              <a:ext cx="7467600" cy="762000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52400" y="1935540"/>
            <a:ext cx="6248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第一个建立资产阶级革命团体。</a:t>
            </a:r>
            <a:endParaRPr lang="en-US" altLang="zh-CN" sz="3200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4343400" y="54114"/>
            <a:ext cx="2667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图文说史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105400" y="2392740"/>
            <a:ext cx="2895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——</a:t>
            </a:r>
            <a:r>
              <a:rPr lang="zh-CN" altLang="en-US" sz="40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兴中会</a:t>
            </a:r>
          </a:p>
        </p:txBody>
      </p:sp>
      <p:sp>
        <p:nvSpPr>
          <p:cNvPr id="16" name="椭圆 15"/>
          <p:cNvSpPr/>
          <p:nvPr/>
        </p:nvSpPr>
        <p:spPr>
          <a:xfrm>
            <a:off x="4724400" y="1968878"/>
            <a:ext cx="914400" cy="500062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ct val="110000"/>
              </a:lnSpc>
              <a:spcBef>
                <a:spcPts val="0"/>
              </a:spcBef>
              <a:buFontTx/>
              <a:buNone/>
              <a:defRPr/>
            </a:pPr>
            <a:endParaRPr lang="zh-CN" altLang="en-US"/>
          </a:p>
        </p:txBody>
      </p:sp>
      <p:sp>
        <p:nvSpPr>
          <p:cNvPr id="19" name="Text Box 8"/>
          <p:cNvSpPr txBox="1">
            <a:spLocks noChangeArrowheads="1"/>
          </p:cNvSpPr>
          <p:nvPr/>
        </p:nvSpPr>
        <p:spPr bwMode="auto">
          <a:xfrm>
            <a:off x="304800" y="3154740"/>
            <a:ext cx="8610600" cy="1569660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</a:ln>
        </p:spPr>
        <p:txBody>
          <a:bodyPr wrap="square">
            <a:spAutoFit/>
          </a:bodyPr>
          <a:lstStyle/>
          <a:p>
            <a:r>
              <a:rPr lang="zh-CN" altLang="en-US" sz="3200" b="1" dirty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材料  </a:t>
            </a:r>
            <a:r>
              <a:rPr lang="en-US" altLang="zh-CN" sz="3200" b="1" dirty="0">
                <a:solidFill>
                  <a:srgbClr val="0000FF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……“</a:t>
            </a:r>
            <a:r>
              <a:rPr lang="zh-CN" altLang="en-US" sz="3200" b="1" dirty="0">
                <a:solidFill>
                  <a:srgbClr val="0000FF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是会之设，专为振兴中华，维持国体起见”</a:t>
            </a:r>
            <a:r>
              <a:rPr lang="en-US" altLang="zh-CN" sz="3200" b="1" dirty="0">
                <a:solidFill>
                  <a:srgbClr val="0000FF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……“</a:t>
            </a:r>
            <a:r>
              <a:rPr lang="zh-CN" altLang="en-US" sz="3200" b="1" dirty="0">
                <a:solidFill>
                  <a:srgbClr val="0000FF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驱除鞑虏，恢复中国，创立合众政府”。   </a:t>
            </a:r>
            <a:r>
              <a:rPr lang="en-US" altLang="zh-CN" sz="3200" b="1" dirty="0">
                <a:solidFill>
                  <a:srgbClr val="0000FF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——《</a:t>
            </a:r>
            <a:r>
              <a:rPr lang="zh-CN" altLang="en-US" sz="3200" b="1" dirty="0">
                <a:solidFill>
                  <a:srgbClr val="0000FF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兴中会章程</a:t>
            </a:r>
            <a:r>
              <a:rPr lang="en-US" altLang="zh-CN" sz="3200" b="1" dirty="0">
                <a:solidFill>
                  <a:srgbClr val="0000FF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》</a:t>
            </a:r>
          </a:p>
        </p:txBody>
      </p:sp>
      <p:cxnSp>
        <p:nvCxnSpPr>
          <p:cNvPr id="25" name="直接连接符 24"/>
          <p:cNvCxnSpPr/>
          <p:nvPr/>
        </p:nvCxnSpPr>
        <p:spPr>
          <a:xfrm>
            <a:off x="5715000" y="3688140"/>
            <a:ext cx="16002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>
            <a:off x="3657600" y="4145340"/>
            <a:ext cx="48006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/>
        </p:nvCxnSpPr>
        <p:spPr>
          <a:xfrm>
            <a:off x="381000" y="4602540"/>
            <a:ext cx="16764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" y="0"/>
            <a:ext cx="9143999" cy="762000"/>
            <a:chOff x="1" y="0"/>
            <a:chExt cx="9143999" cy="762000"/>
          </a:xfrm>
        </p:grpSpPr>
        <p:pic>
          <p:nvPicPr>
            <p:cNvPr id="2" name="图片 1" descr="1.jpg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" y="0"/>
              <a:ext cx="1676399" cy="762000"/>
            </a:xfrm>
            <a:prstGeom prst="rect">
              <a:avLst/>
            </a:prstGeom>
          </p:spPr>
        </p:pic>
        <p:sp>
          <p:nvSpPr>
            <p:cNvPr id="3" name="矩形 2"/>
            <p:cNvSpPr/>
            <p:nvPr/>
          </p:nvSpPr>
          <p:spPr>
            <a:xfrm>
              <a:off x="1676400" y="0"/>
              <a:ext cx="7467600" cy="762000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152400" y="1548825"/>
            <a:ext cx="5791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第一个组织筹划反清武装起义。</a:t>
            </a:r>
            <a:endParaRPr lang="en-US" altLang="zh-CN" sz="3200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4343400" y="54114"/>
            <a:ext cx="2667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图文说史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114800" y="2362200"/>
            <a:ext cx="4953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——1895</a:t>
            </a:r>
            <a:r>
              <a:rPr lang="zh-CN" altLang="en-US" sz="40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年广州起义</a:t>
            </a:r>
          </a:p>
        </p:txBody>
      </p:sp>
      <p:sp>
        <p:nvSpPr>
          <p:cNvPr id="23" name="椭圆 22"/>
          <p:cNvSpPr/>
          <p:nvPr/>
        </p:nvSpPr>
        <p:spPr>
          <a:xfrm>
            <a:off x="4724400" y="1447800"/>
            <a:ext cx="838200" cy="76200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ct val="110000"/>
              </a:lnSpc>
              <a:spcBef>
                <a:spcPts val="0"/>
              </a:spcBef>
              <a:buFontTx/>
              <a:buNone/>
              <a:defRPr/>
            </a:pPr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609600" y="2895600"/>
            <a:ext cx="2438400" cy="3276600"/>
            <a:chOff x="609600" y="2895600"/>
            <a:chExt cx="2438400" cy="3276600"/>
          </a:xfrm>
        </p:grpSpPr>
        <p:pic>
          <p:nvPicPr>
            <p:cNvPr id="34" name="Picture 12" descr="https://gss3.bdstatic.com/-Po3dSag_xI4khGkpoWK1HF6hhy/baike/w%3D268%3Bg%3D0/sign=59638748572c11dfded1b8255b1c05ed/bd3eb13533fa828b9da4dd48fd1f4134960a5a91.jpg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609600" y="2895600"/>
              <a:ext cx="2438400" cy="2590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5" name="矩形 34"/>
            <p:cNvSpPr>
              <a:spLocks noChangeArrowheads="1"/>
            </p:cNvSpPr>
            <p:nvPr/>
          </p:nvSpPr>
          <p:spPr bwMode="auto">
            <a:xfrm>
              <a:off x="1143000" y="5648980"/>
              <a:ext cx="1266693" cy="523220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none">
              <a:spAutoFit/>
            </a:bodyPr>
            <a:lstStyle/>
            <a:p>
              <a:r>
                <a:rPr lang="zh-CN" altLang="en-US" sz="2800" b="1" dirty="0">
                  <a:solidFill>
                    <a:srgbClr val="000000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陆皓东</a:t>
              </a:r>
              <a:endParaRPr lang="zh-CN" altLang="en-US" sz="2800" dirty="0">
                <a:solidFill>
                  <a:srgbClr val="000000"/>
                </a:solidFill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</p:grpSp>
      <p:sp>
        <p:nvSpPr>
          <p:cNvPr id="36" name="矩形 10"/>
          <p:cNvSpPr>
            <a:spLocks noChangeArrowheads="1"/>
          </p:cNvSpPr>
          <p:nvPr/>
        </p:nvSpPr>
        <p:spPr bwMode="auto">
          <a:xfrm>
            <a:off x="3657600" y="4191000"/>
            <a:ext cx="4800600" cy="1074781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>
              <a:lnSpc>
                <a:spcPct val="114000"/>
              </a:lnSpc>
            </a:pPr>
            <a:r>
              <a:rPr lang="en-US" altLang="zh-CN" sz="2800" b="1" dirty="0">
                <a:solidFill>
                  <a:srgbClr val="0000FF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  </a:t>
            </a:r>
            <a:r>
              <a:rPr lang="zh-CN" altLang="en-US" sz="2800" b="1" dirty="0">
                <a:solidFill>
                  <a:srgbClr val="FF33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“中国有史以来，为共和革命而牺牲者之第一人”。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3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" y="0"/>
            <a:ext cx="9143999" cy="762000"/>
            <a:chOff x="1" y="0"/>
            <a:chExt cx="9143999" cy="762000"/>
          </a:xfrm>
        </p:grpSpPr>
        <p:pic>
          <p:nvPicPr>
            <p:cNvPr id="2" name="图片 1" descr="1.jpg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" y="0"/>
              <a:ext cx="1676399" cy="762000"/>
            </a:xfrm>
            <a:prstGeom prst="rect">
              <a:avLst/>
            </a:prstGeom>
          </p:spPr>
        </p:pic>
        <p:sp>
          <p:nvSpPr>
            <p:cNvPr id="3" name="矩形 2"/>
            <p:cNvSpPr/>
            <p:nvPr/>
          </p:nvSpPr>
          <p:spPr>
            <a:xfrm>
              <a:off x="1676400" y="0"/>
              <a:ext cx="7467600" cy="762000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76200" y="838200"/>
            <a:ext cx="89154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第一个全国规模资产阶级革命政党的决策者、发起人和领导者。</a:t>
            </a:r>
            <a:endParaRPr lang="en-US" altLang="zh-CN" sz="3200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4343400" y="54114"/>
            <a:ext cx="2667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图文说史</a:t>
            </a:r>
          </a:p>
        </p:txBody>
      </p:sp>
      <p:sp>
        <p:nvSpPr>
          <p:cNvPr id="23" name="椭圆 22"/>
          <p:cNvSpPr/>
          <p:nvPr/>
        </p:nvSpPr>
        <p:spPr>
          <a:xfrm>
            <a:off x="5486400" y="838200"/>
            <a:ext cx="914400" cy="60960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ct val="110000"/>
              </a:lnSpc>
              <a:spcBef>
                <a:spcPts val="0"/>
              </a:spcBef>
              <a:buFontTx/>
              <a:buNone/>
              <a:defRPr/>
            </a:pPr>
            <a:endParaRPr lang="zh-CN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4114800" y="1371600"/>
            <a:ext cx="4953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——1905</a:t>
            </a:r>
            <a:r>
              <a:rPr lang="zh-CN" altLang="en-US" sz="40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年  同盟会</a:t>
            </a:r>
          </a:p>
        </p:txBody>
      </p:sp>
      <p:grpSp>
        <p:nvGrpSpPr>
          <p:cNvPr id="17" name="组合 16"/>
          <p:cNvGrpSpPr/>
          <p:nvPr/>
        </p:nvGrpSpPr>
        <p:grpSpPr>
          <a:xfrm>
            <a:off x="152400" y="5048071"/>
            <a:ext cx="8991600" cy="1077218"/>
            <a:chOff x="152400" y="5029200"/>
            <a:chExt cx="8991600" cy="1077218"/>
          </a:xfrm>
        </p:grpSpPr>
        <p:sp>
          <p:nvSpPr>
            <p:cNvPr id="33" name="TextBox 32"/>
            <p:cNvSpPr txBox="1"/>
            <p:nvPr/>
          </p:nvSpPr>
          <p:spPr>
            <a:xfrm>
              <a:off x="152400" y="5029200"/>
              <a:ext cx="8991600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b="1" dirty="0"/>
                <a:t>第一个全面分析中国的社会情况，提出了资产阶级革命纲领。</a:t>
              </a:r>
              <a:endParaRPr lang="en-US" altLang="zh-CN" sz="3200" b="1" dirty="0"/>
            </a:p>
          </p:txBody>
        </p:sp>
        <p:sp>
          <p:nvSpPr>
            <p:cNvPr id="34" name="椭圆 33"/>
            <p:cNvSpPr/>
            <p:nvPr/>
          </p:nvSpPr>
          <p:spPr>
            <a:xfrm>
              <a:off x="1524000" y="5486400"/>
              <a:ext cx="914400" cy="609600"/>
            </a:xfrm>
            <a:prstGeom prst="ellipse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110000"/>
                </a:lnSpc>
                <a:spcBef>
                  <a:spcPts val="0"/>
                </a:spcBef>
                <a:buFontTx/>
                <a:buNone/>
                <a:defRPr/>
              </a:pPr>
              <a:endParaRPr lang="zh-CN" altLang="en-US"/>
            </a:p>
          </p:txBody>
        </p:sp>
      </p:grpSp>
      <p:sp>
        <p:nvSpPr>
          <p:cNvPr id="35" name="TextBox 34"/>
          <p:cNvSpPr txBox="1"/>
          <p:nvPr/>
        </p:nvSpPr>
        <p:spPr>
          <a:xfrm>
            <a:off x="2590800" y="5581471"/>
            <a:ext cx="6553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三民主义</a:t>
            </a:r>
            <a:r>
              <a:rPr lang="en-US" altLang="zh-CN" sz="32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——</a:t>
            </a:r>
            <a:r>
              <a:rPr lang="zh-CN" altLang="en-US" sz="3200" b="1" dirty="0">
                <a:solidFill>
                  <a:srgbClr val="0000CC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孙中山领导资产阶级革命的指导思想</a:t>
            </a:r>
          </a:p>
        </p:txBody>
      </p:sp>
      <p:grpSp>
        <p:nvGrpSpPr>
          <p:cNvPr id="22" name="组合 21"/>
          <p:cNvGrpSpPr/>
          <p:nvPr/>
        </p:nvGrpSpPr>
        <p:grpSpPr>
          <a:xfrm>
            <a:off x="1295400" y="2133601"/>
            <a:ext cx="6640830" cy="2971800"/>
            <a:chOff x="1295400" y="2133600"/>
            <a:chExt cx="6640830" cy="3049293"/>
          </a:xfrm>
        </p:grpSpPr>
        <p:pic>
          <p:nvPicPr>
            <p:cNvPr id="18" name="图片 3"/>
            <p:cNvPicPr>
              <a:picLocks noChangeAspect="1" noChangeArrowheads="1"/>
            </p:cNvPicPr>
            <p:nvPr/>
          </p:nvPicPr>
          <p:blipFill>
            <a:blip r:embed="rId3" cstate="print"/>
            <a:srcRect t="2708" b="5237"/>
            <a:stretch>
              <a:fillRect/>
            </a:stretch>
          </p:blipFill>
          <p:spPr bwMode="auto">
            <a:xfrm>
              <a:off x="1295400" y="2133600"/>
              <a:ext cx="3429000" cy="25717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9" name="文本框 4"/>
            <p:cNvSpPr txBox="1">
              <a:spLocks noChangeArrowheads="1"/>
            </p:cNvSpPr>
            <p:nvPr/>
          </p:nvSpPr>
          <p:spPr bwMode="auto">
            <a:xfrm>
              <a:off x="1524000" y="4721228"/>
              <a:ext cx="2784101" cy="46166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rgbClr val="0000FF"/>
                  </a:solidFill>
                  <a:latin typeface="文鼎CS大黑"/>
                </a:rPr>
                <a:t>中国同盟会纲领</a:t>
              </a:r>
              <a:endParaRPr lang="zh-CN" altLang="en-US" sz="2400" b="1" dirty="0">
                <a:solidFill>
                  <a:srgbClr val="0000FF"/>
                </a:solidFill>
                <a:latin typeface="文鼎CS大黑"/>
                <a:ea typeface="文鼎CS大黑"/>
                <a:cs typeface="文鼎CS大黑"/>
              </a:endParaRPr>
            </a:p>
          </p:txBody>
        </p:sp>
        <p:pic>
          <p:nvPicPr>
            <p:cNvPr id="20" name="图片 5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4800600" y="2133600"/>
              <a:ext cx="3135630" cy="25902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1" name="文本框 6"/>
            <p:cNvSpPr txBox="1">
              <a:spLocks noChangeArrowheads="1"/>
            </p:cNvSpPr>
            <p:nvPr/>
          </p:nvSpPr>
          <p:spPr bwMode="auto">
            <a:xfrm>
              <a:off x="4657747" y="4705350"/>
              <a:ext cx="3114653" cy="46166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rgbClr val="0000FF"/>
                  </a:solidFill>
                  <a:latin typeface="文鼎CS大黑"/>
                </a:rPr>
                <a:t>中国同盟会机关报</a:t>
              </a:r>
              <a:endParaRPr lang="zh-CN" altLang="en-US" sz="2400" b="1" dirty="0">
                <a:solidFill>
                  <a:srgbClr val="0000FF"/>
                </a:solidFill>
                <a:latin typeface="文鼎CS大黑"/>
                <a:ea typeface="文鼎CS大黑"/>
                <a:cs typeface="文鼎CS大黑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3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3"/>
          <p:cNvGrpSpPr/>
          <p:nvPr/>
        </p:nvGrpSpPr>
        <p:grpSpPr>
          <a:xfrm>
            <a:off x="1" y="0"/>
            <a:ext cx="9143999" cy="762000"/>
            <a:chOff x="1" y="0"/>
            <a:chExt cx="9143999" cy="762000"/>
          </a:xfrm>
        </p:grpSpPr>
        <p:pic>
          <p:nvPicPr>
            <p:cNvPr id="2" name="图片 1" descr="1.jpg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" y="0"/>
              <a:ext cx="1676399" cy="762000"/>
            </a:xfrm>
            <a:prstGeom prst="rect">
              <a:avLst/>
            </a:prstGeom>
          </p:spPr>
        </p:pic>
        <p:sp>
          <p:nvSpPr>
            <p:cNvPr id="3" name="矩形 2"/>
            <p:cNvSpPr/>
            <p:nvPr/>
          </p:nvSpPr>
          <p:spPr>
            <a:xfrm>
              <a:off x="1676400" y="0"/>
              <a:ext cx="7467600" cy="762000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4343400" y="54114"/>
            <a:ext cx="2667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图文说史</a:t>
            </a:r>
          </a:p>
        </p:txBody>
      </p:sp>
      <p:graphicFrame>
        <p:nvGraphicFramePr>
          <p:cNvPr id="8" name="对象 38918"/>
          <p:cNvGraphicFramePr/>
          <p:nvPr/>
        </p:nvGraphicFramePr>
        <p:xfrm>
          <a:off x="152400" y="914400"/>
          <a:ext cx="4495800" cy="4343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8" r:id="rId5" imgW="3056890" imgH="3084830" progId="">
                  <p:embed/>
                </p:oleObj>
              </mc:Choice>
              <mc:Fallback>
                <p:oleObj r:id="rId5" imgW="3056890" imgH="3084830" progId="">
                  <p:embed/>
                  <p:pic>
                    <p:nvPicPr>
                      <p:cNvPr id="0" name="对象 38918"/>
                      <p:cNvPicPr/>
                      <p:nvPr/>
                    </p:nvPicPr>
                    <p:blipFill>
                      <a:blip r:embed="rId6"/>
                      <a:srcRect l="64053" b="49738"/>
                      <a:stretch>
                        <a:fillRect/>
                      </a:stretch>
                    </p:blipFill>
                    <p:spPr>
                      <a:xfrm>
                        <a:off x="152400" y="914400"/>
                        <a:ext cx="4495800" cy="4343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457200" y="1447800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28600" y="5486400"/>
            <a:ext cx="4191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rgbClr val="FF0000"/>
                </a:solidFill>
              </a:rPr>
              <a:t>1911</a:t>
            </a:r>
            <a:r>
              <a:rPr lang="zh-CN" altLang="en-US" sz="4000" b="1" dirty="0">
                <a:solidFill>
                  <a:srgbClr val="FF0000"/>
                </a:solidFill>
              </a:rPr>
              <a:t>年  武昌起义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029200" y="5464314"/>
            <a:ext cx="2362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rgbClr val="FF0000"/>
                </a:solidFill>
              </a:rPr>
              <a:t>辛亥革命</a:t>
            </a:r>
          </a:p>
        </p:txBody>
      </p:sp>
      <p:pic>
        <p:nvPicPr>
          <p:cNvPr id="17" name="图片 16" descr="53.jpg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4800600" y="914400"/>
            <a:ext cx="4191000" cy="4343400"/>
          </a:xfrm>
          <a:prstGeom prst="rect">
            <a:avLst/>
          </a:prstGeom>
        </p:spPr>
      </p:pic>
      <p:sp>
        <p:nvSpPr>
          <p:cNvPr id="18" name="右箭头 17"/>
          <p:cNvSpPr/>
          <p:nvPr/>
        </p:nvSpPr>
        <p:spPr>
          <a:xfrm>
            <a:off x="4191000" y="5638800"/>
            <a:ext cx="838200" cy="30480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4" grpId="0"/>
      <p:bldP spid="1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5"/>
          <p:cNvGrpSpPr/>
          <p:nvPr/>
        </p:nvGrpSpPr>
        <p:grpSpPr>
          <a:xfrm>
            <a:off x="1" y="0"/>
            <a:ext cx="9143999" cy="784086"/>
            <a:chOff x="1" y="0"/>
            <a:chExt cx="9143999" cy="784086"/>
          </a:xfrm>
        </p:grpSpPr>
        <p:grpSp>
          <p:nvGrpSpPr>
            <p:cNvPr id="6" name="组合 3"/>
            <p:cNvGrpSpPr/>
            <p:nvPr/>
          </p:nvGrpSpPr>
          <p:grpSpPr>
            <a:xfrm>
              <a:off x="1" y="0"/>
              <a:ext cx="9143999" cy="762000"/>
              <a:chOff x="1" y="0"/>
              <a:chExt cx="9143999" cy="762000"/>
            </a:xfrm>
          </p:grpSpPr>
          <p:pic>
            <p:nvPicPr>
              <p:cNvPr id="2" name="图片 1" descr="1.jpg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1" y="0"/>
                <a:ext cx="1676399" cy="762000"/>
              </a:xfrm>
              <a:prstGeom prst="rect">
                <a:avLst/>
              </a:prstGeom>
            </p:spPr>
          </p:pic>
          <p:sp>
            <p:nvSpPr>
              <p:cNvPr id="3" name="矩形 2"/>
              <p:cNvSpPr/>
              <p:nvPr/>
            </p:nvSpPr>
            <p:spPr>
              <a:xfrm>
                <a:off x="1676400" y="0"/>
                <a:ext cx="7467600" cy="762000"/>
              </a:xfrm>
              <a:prstGeom prst="rect">
                <a:avLst/>
              </a:prstGeom>
              <a:solidFill>
                <a:srgbClr val="00B0F0"/>
              </a:solidFill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楷体" panose="02010609060101010101" pitchFamily="49" charset="-122"/>
                  <a:ea typeface="楷体" panose="02010609060101010101" pitchFamily="49" charset="-122"/>
                </a:endParaRP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4267200" y="76200"/>
              <a:ext cx="25908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000" b="1" dirty="0">
                  <a:solidFill>
                    <a:schemeClr val="bg1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图文说史</a:t>
              </a:r>
            </a:p>
          </p:txBody>
        </p:sp>
      </p:grpSp>
      <p:pic>
        <p:nvPicPr>
          <p:cNvPr id="13" name="图片 1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81600" y="2057400"/>
            <a:ext cx="3505200" cy="3886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" name="Picture 9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81000" y="2057400"/>
            <a:ext cx="4058814" cy="3404175"/>
          </a:xfrm>
          <a:prstGeom prst="rect">
            <a:avLst/>
          </a:prstGeom>
          <a:noFill/>
          <a:ln w="12700">
            <a:solidFill>
              <a:schemeClr val="tx1"/>
            </a:solidFill>
            <a:round/>
          </a:ln>
        </p:spPr>
      </p:pic>
      <p:sp>
        <p:nvSpPr>
          <p:cNvPr id="16" name="文本框 6"/>
          <p:cNvSpPr txBox="1">
            <a:spLocks noChangeArrowheads="1"/>
          </p:cNvSpPr>
          <p:nvPr/>
        </p:nvSpPr>
        <p:spPr bwMode="auto">
          <a:xfrm>
            <a:off x="304800" y="5634335"/>
            <a:ext cx="4191000" cy="461665"/>
          </a:xfrm>
          <a:prstGeom prst="rect">
            <a:avLst/>
          </a:prstGeom>
          <a:noFill/>
          <a:ln w="12700">
            <a:solidFill>
              <a:schemeClr val="tx1"/>
            </a:solidFill>
            <a:round/>
          </a:ln>
        </p:spPr>
        <p:txBody>
          <a:bodyPr wrap="square">
            <a:spAutoFit/>
          </a:bodyPr>
          <a:lstStyle/>
          <a:p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孙中山与临时参议院议员合影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04800" y="1091625"/>
            <a:ext cx="5867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rgbClr val="FF0000"/>
                </a:solidFill>
              </a:rPr>
              <a:t>1912</a:t>
            </a:r>
            <a:r>
              <a:rPr lang="zh-CN" altLang="en-US" sz="3200" b="1" dirty="0">
                <a:solidFill>
                  <a:srgbClr val="FF0000"/>
                </a:solidFill>
              </a:rPr>
              <a:t>年</a:t>
            </a:r>
            <a:r>
              <a:rPr lang="en-US" altLang="zh-CN" sz="3200" b="1" dirty="0">
                <a:solidFill>
                  <a:srgbClr val="FF0000"/>
                </a:solidFill>
              </a:rPr>
              <a:t>1</a:t>
            </a:r>
            <a:r>
              <a:rPr lang="zh-CN" altLang="en-US" sz="3200" b="1" dirty="0">
                <a:solidFill>
                  <a:srgbClr val="FF0000"/>
                </a:solidFill>
              </a:rPr>
              <a:t>月</a:t>
            </a:r>
            <a:r>
              <a:rPr lang="en-US" altLang="zh-CN" sz="3200" b="1" dirty="0">
                <a:solidFill>
                  <a:srgbClr val="FF0000"/>
                </a:solidFill>
              </a:rPr>
              <a:t>1</a:t>
            </a:r>
            <a:r>
              <a:rPr lang="zh-CN" altLang="en-US" sz="3200" b="1" dirty="0">
                <a:solidFill>
                  <a:srgbClr val="FF0000"/>
                </a:solidFill>
              </a:rPr>
              <a:t>日，中华民国建立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"/>
          <p:cNvGrpSpPr/>
          <p:nvPr/>
        </p:nvGrpSpPr>
        <p:grpSpPr>
          <a:xfrm>
            <a:off x="1" y="0"/>
            <a:ext cx="9143999" cy="762000"/>
            <a:chOff x="1" y="0"/>
            <a:chExt cx="9143999" cy="762000"/>
          </a:xfrm>
        </p:grpSpPr>
        <p:pic>
          <p:nvPicPr>
            <p:cNvPr id="4" name="图片 3" descr="1.jpg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" y="0"/>
              <a:ext cx="1676399" cy="762000"/>
            </a:xfrm>
            <a:prstGeom prst="rect">
              <a:avLst/>
            </a:prstGeom>
          </p:spPr>
        </p:pic>
        <p:sp>
          <p:nvSpPr>
            <p:cNvPr id="5" name="矩形 4"/>
            <p:cNvSpPr/>
            <p:nvPr/>
          </p:nvSpPr>
          <p:spPr>
            <a:xfrm>
              <a:off x="1676400" y="0"/>
              <a:ext cx="7467600" cy="762000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4343400" y="54114"/>
            <a:ext cx="2667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图文说史</a:t>
            </a:r>
          </a:p>
        </p:txBody>
      </p:sp>
      <p:sp>
        <p:nvSpPr>
          <p:cNvPr id="7" name="右箭头 6"/>
          <p:cNvSpPr/>
          <p:nvPr/>
        </p:nvSpPr>
        <p:spPr>
          <a:xfrm>
            <a:off x="762001" y="1905000"/>
            <a:ext cx="7315199" cy="304801"/>
          </a:xfrm>
          <a:prstGeom prst="rightArrow">
            <a:avLst>
              <a:gd name="adj1" fmla="val 50000"/>
              <a:gd name="adj2" fmla="val 49889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noProof="1"/>
          </a:p>
        </p:txBody>
      </p:sp>
      <p:sp>
        <p:nvSpPr>
          <p:cNvPr id="8" name="椭圆 7"/>
          <p:cNvSpPr/>
          <p:nvPr/>
        </p:nvSpPr>
        <p:spPr>
          <a:xfrm>
            <a:off x="1371600" y="1752601"/>
            <a:ext cx="76200" cy="35274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noProof="1"/>
          </a:p>
        </p:txBody>
      </p:sp>
      <p:sp>
        <p:nvSpPr>
          <p:cNvPr id="9" name="椭圆 8"/>
          <p:cNvSpPr/>
          <p:nvPr/>
        </p:nvSpPr>
        <p:spPr>
          <a:xfrm>
            <a:off x="5105400" y="1752600"/>
            <a:ext cx="76200" cy="368623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noProof="1"/>
          </a:p>
        </p:txBody>
      </p:sp>
      <p:sp>
        <p:nvSpPr>
          <p:cNvPr id="10" name="椭圆 9"/>
          <p:cNvSpPr/>
          <p:nvPr/>
        </p:nvSpPr>
        <p:spPr>
          <a:xfrm>
            <a:off x="2514600" y="1752600"/>
            <a:ext cx="76200" cy="373063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noProof="1"/>
          </a:p>
        </p:txBody>
      </p:sp>
      <p:sp>
        <p:nvSpPr>
          <p:cNvPr id="11" name="椭圆 10"/>
          <p:cNvSpPr/>
          <p:nvPr/>
        </p:nvSpPr>
        <p:spPr>
          <a:xfrm flipH="1">
            <a:off x="3886197" y="1752600"/>
            <a:ext cx="76202" cy="373063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noProof="1"/>
          </a:p>
        </p:txBody>
      </p:sp>
      <p:sp>
        <p:nvSpPr>
          <p:cNvPr id="12" name="椭圆 11"/>
          <p:cNvSpPr/>
          <p:nvPr/>
        </p:nvSpPr>
        <p:spPr>
          <a:xfrm>
            <a:off x="6553200" y="1752600"/>
            <a:ext cx="76200" cy="373063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noProof="1"/>
          </a:p>
        </p:txBody>
      </p:sp>
      <p:sp>
        <p:nvSpPr>
          <p:cNvPr id="13" name="TextBox 12"/>
          <p:cNvSpPr txBox="1"/>
          <p:nvPr/>
        </p:nvSpPr>
        <p:spPr>
          <a:xfrm>
            <a:off x="838200" y="2209800"/>
            <a:ext cx="1295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1911</a:t>
            </a:r>
            <a:r>
              <a:rPr lang="zh-CN" altLang="en-US" sz="2400" b="1" dirty="0"/>
              <a:t>年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057400" y="2205335"/>
            <a:ext cx="1295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1912</a:t>
            </a:r>
            <a:r>
              <a:rPr lang="zh-CN" altLang="en-US" sz="2400" b="1" dirty="0"/>
              <a:t>年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352800" y="2209800"/>
            <a:ext cx="1295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1913</a:t>
            </a:r>
            <a:r>
              <a:rPr lang="zh-CN" altLang="en-US" sz="2400" b="1" dirty="0"/>
              <a:t>年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648200" y="2209800"/>
            <a:ext cx="1295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1915</a:t>
            </a:r>
            <a:r>
              <a:rPr lang="zh-CN" altLang="en-US" sz="2400" b="1" dirty="0"/>
              <a:t>年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096000" y="2209800"/>
            <a:ext cx="1295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1917</a:t>
            </a:r>
            <a:r>
              <a:rPr lang="zh-CN" altLang="en-US" sz="2400" b="1" dirty="0"/>
              <a:t>年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057400" y="914400"/>
            <a:ext cx="914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/>
              <a:t>民国元年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429000" y="914400"/>
            <a:ext cx="914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/>
              <a:t>民国 </a:t>
            </a:r>
            <a:endParaRPr lang="en-US" altLang="zh-CN" sz="2800" b="1" dirty="0"/>
          </a:p>
          <a:p>
            <a:r>
              <a:rPr lang="en-US" altLang="zh-CN" sz="2800" b="1" dirty="0"/>
              <a:t> 2</a:t>
            </a:r>
            <a:r>
              <a:rPr lang="zh-CN" altLang="en-US" sz="2800" b="1" dirty="0"/>
              <a:t>年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724400" y="914400"/>
            <a:ext cx="914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/>
              <a:t>民国 </a:t>
            </a:r>
            <a:endParaRPr lang="en-US" altLang="zh-CN" sz="2800" b="1" dirty="0"/>
          </a:p>
          <a:p>
            <a:r>
              <a:rPr lang="en-US" altLang="zh-CN" sz="2800" b="1" dirty="0"/>
              <a:t> 4</a:t>
            </a:r>
            <a:r>
              <a:rPr lang="zh-CN" altLang="en-US" sz="2800" b="1" dirty="0"/>
              <a:t>年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172200" y="950893"/>
            <a:ext cx="914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/>
              <a:t>民国 </a:t>
            </a:r>
            <a:endParaRPr lang="en-US" altLang="zh-CN" sz="2800" b="1" dirty="0"/>
          </a:p>
          <a:p>
            <a:r>
              <a:rPr lang="en-US" altLang="zh-CN" sz="2800" b="1" dirty="0"/>
              <a:t> 6</a:t>
            </a:r>
            <a:r>
              <a:rPr lang="zh-CN" altLang="en-US" sz="2800" b="1" dirty="0"/>
              <a:t>年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239000" y="1143000"/>
            <a:ext cx="1752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0000CC"/>
                </a:solidFill>
              </a:rPr>
              <a:t>民国纪年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315200" y="2219980"/>
            <a:ext cx="1752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0000CC"/>
                </a:solidFill>
              </a:rPr>
              <a:t>公元纪年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33400" y="3124200"/>
            <a:ext cx="5562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民国纪年和公元纪年的换算：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143000" y="3940314"/>
            <a:ext cx="7315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rgbClr val="FF0000"/>
                </a:solidFill>
              </a:rPr>
              <a:t>公元</a:t>
            </a:r>
            <a:r>
              <a:rPr lang="en-US" altLang="zh-CN" sz="4000" b="1" dirty="0">
                <a:solidFill>
                  <a:srgbClr val="FF0000"/>
                </a:solidFill>
              </a:rPr>
              <a:t>XXXX</a:t>
            </a:r>
            <a:r>
              <a:rPr lang="zh-CN" altLang="en-US" sz="4000" b="1" dirty="0">
                <a:solidFill>
                  <a:srgbClr val="FF0000"/>
                </a:solidFill>
              </a:rPr>
              <a:t>年</a:t>
            </a:r>
            <a:r>
              <a:rPr lang="en-US" altLang="zh-CN" sz="4000" b="1" dirty="0">
                <a:solidFill>
                  <a:srgbClr val="FF0000"/>
                </a:solidFill>
              </a:rPr>
              <a:t>=</a:t>
            </a:r>
            <a:r>
              <a:rPr lang="zh-CN" altLang="en-US" sz="4000" b="1" dirty="0">
                <a:solidFill>
                  <a:srgbClr val="FF0000"/>
                </a:solidFill>
              </a:rPr>
              <a:t>民国</a:t>
            </a:r>
            <a:r>
              <a:rPr lang="en-US" altLang="zh-CN" sz="4000" b="1" dirty="0">
                <a:solidFill>
                  <a:srgbClr val="FF0000"/>
                </a:solidFill>
              </a:rPr>
              <a:t>XX</a:t>
            </a:r>
            <a:r>
              <a:rPr lang="zh-CN" altLang="en-US" sz="4000" b="1" dirty="0">
                <a:solidFill>
                  <a:srgbClr val="FF0000"/>
                </a:solidFill>
              </a:rPr>
              <a:t>年</a:t>
            </a:r>
            <a:r>
              <a:rPr lang="en-US" altLang="zh-CN" sz="4000" b="1" dirty="0">
                <a:solidFill>
                  <a:srgbClr val="FF0000"/>
                </a:solidFill>
              </a:rPr>
              <a:t>+1911</a:t>
            </a:r>
            <a:endParaRPr lang="zh-CN" altLang="en-US" sz="4000" b="1" dirty="0">
              <a:solidFill>
                <a:srgbClr val="FF0000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33400" y="4800600"/>
            <a:ext cx="79248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八路军的臂章上的“中华民国二十七年”，应是公元纪年的哪一年？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867400" y="5464314"/>
            <a:ext cx="2057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rgbClr val="FF0000"/>
                </a:solidFill>
              </a:rPr>
              <a:t>1938</a:t>
            </a:r>
            <a:r>
              <a:rPr lang="zh-CN" altLang="en-US" sz="4000" b="1" dirty="0">
                <a:solidFill>
                  <a:srgbClr val="FF0000"/>
                </a:solidFill>
              </a:rPr>
              <a:t>年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0" grpId="0"/>
      <p:bldP spid="21" grpId="0"/>
      <p:bldP spid="24" grpId="0"/>
      <p:bldP spid="25" grpId="0"/>
      <p:bldP spid="26" grpId="0"/>
      <p:bldP spid="2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" y="0"/>
            <a:ext cx="9143999" cy="762000"/>
            <a:chOff x="1" y="0"/>
            <a:chExt cx="9143999" cy="762000"/>
          </a:xfrm>
        </p:grpSpPr>
        <p:pic>
          <p:nvPicPr>
            <p:cNvPr id="2" name="图片 1" descr="1.jpg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" y="0"/>
              <a:ext cx="1676399" cy="762000"/>
            </a:xfrm>
            <a:prstGeom prst="rect">
              <a:avLst/>
            </a:prstGeom>
          </p:spPr>
        </p:pic>
        <p:sp>
          <p:nvSpPr>
            <p:cNvPr id="3" name="矩形 2"/>
            <p:cNvSpPr/>
            <p:nvPr/>
          </p:nvSpPr>
          <p:spPr>
            <a:xfrm>
              <a:off x="1676400" y="0"/>
              <a:ext cx="7467600" cy="762000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152400" y="848380"/>
            <a:ext cx="8610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/>
              <a:t>第一个资产阶级共和国性质宪法的主要制定者。</a:t>
            </a:r>
            <a:endParaRPr lang="en-US" altLang="zh-CN" sz="2800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4343400" y="54114"/>
            <a:ext cx="2667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图文说史</a:t>
            </a:r>
          </a:p>
        </p:txBody>
      </p:sp>
      <p:sp>
        <p:nvSpPr>
          <p:cNvPr id="19" name="椭圆 18"/>
          <p:cNvSpPr/>
          <p:nvPr/>
        </p:nvSpPr>
        <p:spPr>
          <a:xfrm>
            <a:off x="4495800" y="838200"/>
            <a:ext cx="914400" cy="60960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ct val="110000"/>
              </a:lnSpc>
              <a:spcBef>
                <a:spcPts val="0"/>
              </a:spcBef>
              <a:buFontTx/>
              <a:buNone/>
              <a:defRPr/>
            </a:pPr>
            <a:endParaRPr lang="zh-CN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4953000" y="1472625"/>
            <a:ext cx="4267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rgbClr val="FF0000"/>
                </a:solidFill>
              </a:rPr>
              <a:t>《</a:t>
            </a:r>
            <a:r>
              <a:rPr lang="zh-CN" altLang="en-US" sz="3200" b="1" dirty="0">
                <a:solidFill>
                  <a:srgbClr val="FF0000"/>
                </a:solidFill>
              </a:rPr>
              <a:t>中华民国临时约法</a:t>
            </a:r>
            <a:r>
              <a:rPr lang="en-US" altLang="zh-CN" sz="3200" b="1" dirty="0">
                <a:solidFill>
                  <a:srgbClr val="FF0000"/>
                </a:solidFill>
              </a:rPr>
              <a:t>》</a:t>
            </a:r>
            <a:endParaRPr lang="zh-CN" altLang="en-US" sz="3200" b="1" dirty="0">
              <a:solidFill>
                <a:srgbClr val="FF0000"/>
              </a:solidFill>
            </a:endParaRPr>
          </a:p>
        </p:txBody>
      </p:sp>
      <p:pic>
        <p:nvPicPr>
          <p:cNvPr id="22" name="图片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81000" y="2362200"/>
            <a:ext cx="8305800" cy="3352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</p:pic>
      <p:sp>
        <p:nvSpPr>
          <p:cNvPr id="25" name="文本框 3"/>
          <p:cNvSpPr txBox="1">
            <a:spLocks noChangeArrowheads="1"/>
          </p:cNvSpPr>
          <p:nvPr/>
        </p:nvSpPr>
        <p:spPr bwMode="auto">
          <a:xfrm>
            <a:off x="1347797" y="5569457"/>
            <a:ext cx="6262492" cy="45034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endParaRPr lang="zh-CN" altLang="en-US" sz="2800" b="1" dirty="0">
              <a:solidFill>
                <a:srgbClr val="CC0099"/>
              </a:solidFill>
              <a:latin typeface="黑体" panose="02010609060101010101" pitchFamily="49" charset="-122"/>
              <a:ea typeface="黑体" panose="02010609060101010101" pitchFamily="49" charset="-122"/>
              <a:sym typeface="宋体" panose="02010600030101010101" pitchFamily="2" charset="-122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28600" y="5903893"/>
            <a:ext cx="88392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FF0000"/>
                </a:solidFill>
              </a:rPr>
              <a:t>性质：中国历史上第一部具有资产阶级共和国宪法性质的重要文件。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1371600" y="1295400"/>
            <a:ext cx="2514600" cy="0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3124200" y="1472625"/>
            <a:ext cx="2286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FF0000"/>
                </a:solidFill>
              </a:rPr>
              <a:t>中华民国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228600" y="1534180"/>
            <a:ext cx="3124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0000CC"/>
                </a:solidFill>
              </a:rPr>
              <a:t>辛亥革命的成果：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1" animBg="1"/>
      <p:bldP spid="20" grpId="0"/>
      <p:bldP spid="33" grpId="0"/>
      <p:bldP spid="23" grpId="0"/>
      <p:bldP spid="2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" y="0"/>
            <a:ext cx="9143999" cy="762000"/>
            <a:chOff x="1" y="0"/>
            <a:chExt cx="9143999" cy="762000"/>
          </a:xfrm>
        </p:grpSpPr>
        <p:pic>
          <p:nvPicPr>
            <p:cNvPr id="2" name="图片 1" descr="1.jpg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" y="0"/>
              <a:ext cx="1676399" cy="762000"/>
            </a:xfrm>
            <a:prstGeom prst="rect">
              <a:avLst/>
            </a:prstGeom>
          </p:spPr>
        </p:pic>
        <p:sp>
          <p:nvSpPr>
            <p:cNvPr id="3" name="矩形 2"/>
            <p:cNvSpPr/>
            <p:nvPr/>
          </p:nvSpPr>
          <p:spPr>
            <a:xfrm>
              <a:off x="1676400" y="0"/>
              <a:ext cx="7467600" cy="762000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4343400" y="54114"/>
            <a:ext cx="2667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图文说史</a:t>
            </a:r>
          </a:p>
        </p:txBody>
      </p:sp>
      <p:pic>
        <p:nvPicPr>
          <p:cNvPr id="11" name="图片 8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581400" y="1371600"/>
            <a:ext cx="4622801" cy="319405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</p:spPr>
      </p:pic>
      <p:sp>
        <p:nvSpPr>
          <p:cNvPr id="12" name="文本框 9"/>
          <p:cNvSpPr txBox="1">
            <a:spLocks noChangeArrowheads="1"/>
          </p:cNvSpPr>
          <p:nvPr/>
        </p:nvSpPr>
        <p:spPr bwMode="auto">
          <a:xfrm>
            <a:off x="4191000" y="4648200"/>
            <a:ext cx="3336925" cy="58261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3200" b="1" dirty="0">
                <a:latin typeface="黑体" panose="02010609060101010101" pitchFamily="49" charset="-122"/>
                <a:ea typeface="黑体" panose="02010609060101010101" pitchFamily="49" charset="-122"/>
              </a:rPr>
              <a:t>宣统帝退位诏书</a:t>
            </a:r>
          </a:p>
        </p:txBody>
      </p:sp>
      <p:pic>
        <p:nvPicPr>
          <p:cNvPr id="13" name="图片 5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09601" y="1219200"/>
            <a:ext cx="2724150" cy="3352800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</p:spPr>
      </p:pic>
      <p:sp>
        <p:nvSpPr>
          <p:cNvPr id="14" name="文本框 9"/>
          <p:cNvSpPr txBox="1">
            <a:spLocks noChangeArrowheads="1"/>
          </p:cNvSpPr>
          <p:nvPr/>
        </p:nvSpPr>
        <p:spPr bwMode="auto">
          <a:xfrm>
            <a:off x="914400" y="4648200"/>
            <a:ext cx="2455862" cy="58261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zh-CN" altLang="en-US" sz="3200" b="1" dirty="0">
                <a:latin typeface="黑体" panose="02010609060101010101" pitchFamily="49" charset="-122"/>
                <a:ea typeface="黑体" panose="02010609060101010101" pitchFamily="49" charset="-122"/>
              </a:rPr>
              <a:t>宣统帝溥仪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52400" y="5323582"/>
            <a:ext cx="89154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FF0000"/>
                </a:solidFill>
              </a:rPr>
              <a:t>意义：推翻了清王朝的反动统治，</a:t>
            </a:r>
            <a:endParaRPr lang="en-US" altLang="zh-CN" sz="3200" b="1" dirty="0">
              <a:solidFill>
                <a:srgbClr val="FF0000"/>
              </a:solidFill>
            </a:endParaRPr>
          </a:p>
          <a:p>
            <a:r>
              <a:rPr lang="zh-CN" altLang="en-US" sz="3200" b="1" dirty="0">
                <a:solidFill>
                  <a:srgbClr val="FF0000"/>
                </a:solidFill>
              </a:rPr>
              <a:t>              宣告了中国两千多年君主专制制度的终结。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d82b7e4d8989370cdcd558a99c462699edd25bf72739f-u8HiEW_fw658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026" name="Picture 2" descr="F:\初三复习2020.2\一轮复习上课课件\八上第一单元课本插图\新文档 2020-02-19 09.45.14_14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81000" y="228600"/>
            <a:ext cx="8305800" cy="3124200"/>
          </a:xfrm>
          <a:prstGeom prst="rect">
            <a:avLst/>
          </a:prstGeom>
          <a:noFill/>
        </p:spPr>
      </p:pic>
      <p:pic>
        <p:nvPicPr>
          <p:cNvPr id="6" name="图片 5" descr="12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81000" y="3429000"/>
            <a:ext cx="3962400" cy="3276600"/>
          </a:xfrm>
          <a:prstGeom prst="rect">
            <a:avLst/>
          </a:prstGeom>
        </p:spPr>
      </p:pic>
      <p:pic>
        <p:nvPicPr>
          <p:cNvPr id="1027" name="Picture 3" descr="F:\初三复习2020.2\一轮复习上课课件\八上第二单元课本插图\新文档 2020-02-19 10.03.59_11.jp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4495800" y="3429000"/>
            <a:ext cx="4267200" cy="32004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1" y="0"/>
            <a:ext cx="9143999" cy="762000"/>
            <a:chOff x="1" y="0"/>
            <a:chExt cx="9143999" cy="762000"/>
          </a:xfrm>
        </p:grpSpPr>
        <p:pic>
          <p:nvPicPr>
            <p:cNvPr id="4" name="图片 3" descr="1.jpg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" y="0"/>
              <a:ext cx="1676399" cy="762000"/>
            </a:xfrm>
            <a:prstGeom prst="rect">
              <a:avLst/>
            </a:prstGeom>
          </p:spPr>
        </p:pic>
        <p:sp>
          <p:nvSpPr>
            <p:cNvPr id="5" name="矩形 4"/>
            <p:cNvSpPr/>
            <p:nvPr/>
          </p:nvSpPr>
          <p:spPr>
            <a:xfrm>
              <a:off x="1676400" y="0"/>
              <a:ext cx="7467600" cy="762000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4343400" y="54114"/>
            <a:ext cx="2667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图文说史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28600" y="1143000"/>
            <a:ext cx="83820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    一个世纪以来，中国人民在前进道路上经历了三次历史性的巨大变化</a:t>
            </a:r>
            <a:r>
              <a:rPr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……</a:t>
            </a:r>
            <a:r>
              <a:rPr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第一次是辛亥革命</a:t>
            </a:r>
            <a:r>
              <a:rPr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……</a:t>
            </a:r>
            <a:r>
              <a:rPr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他首先喊出“振兴中华”的口号，开创了完全意义上的近代民族民主革命</a:t>
            </a:r>
            <a:r>
              <a:rPr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……</a:t>
            </a:r>
            <a:r>
              <a:rPr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为中国的进步打开了闸门，使反动统治秩序再也无法稳定下来。</a:t>
            </a:r>
            <a:endParaRPr lang="en-US" altLang="zh-CN" sz="32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r"/>
            <a:r>
              <a:rPr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——</a:t>
            </a:r>
            <a:r>
              <a:rPr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江泽民</a:t>
            </a:r>
          </a:p>
        </p:txBody>
      </p:sp>
      <p:cxnSp>
        <p:nvCxnSpPr>
          <p:cNvPr id="10" name="直接连接符 9"/>
          <p:cNvCxnSpPr/>
          <p:nvPr/>
        </p:nvCxnSpPr>
        <p:spPr>
          <a:xfrm>
            <a:off x="1143000" y="3124200"/>
            <a:ext cx="563880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381000" y="3657600"/>
            <a:ext cx="373380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304800" y="5257800"/>
            <a:ext cx="1371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000CC"/>
                </a:solidFill>
              </a:rPr>
              <a:t>意义：</a:t>
            </a:r>
            <a:endParaRPr lang="zh-CN" altLang="en-US" sz="3200" b="1" dirty="0">
              <a:solidFill>
                <a:srgbClr val="FF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295400" y="5257800"/>
            <a:ext cx="74676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FF0000"/>
                </a:solidFill>
              </a:rPr>
              <a:t>开创了完全意义上的近代民族民主革命，</a:t>
            </a:r>
            <a:endParaRPr lang="en-US" altLang="zh-CN" sz="3200" b="1" dirty="0">
              <a:solidFill>
                <a:srgbClr val="FF0000"/>
              </a:solidFill>
            </a:endParaRPr>
          </a:p>
          <a:p>
            <a:r>
              <a:rPr lang="zh-CN" altLang="en-US" sz="3200" b="1" dirty="0">
                <a:solidFill>
                  <a:srgbClr val="FF0000"/>
                </a:solidFill>
              </a:rPr>
              <a:t>打开了中国进步潮流的闸门。</a:t>
            </a:r>
          </a:p>
        </p:txBody>
      </p:sp>
      <p:cxnSp>
        <p:nvCxnSpPr>
          <p:cNvPr id="16" name="直接连接符 15"/>
          <p:cNvCxnSpPr/>
          <p:nvPr/>
        </p:nvCxnSpPr>
        <p:spPr>
          <a:xfrm>
            <a:off x="7696200" y="3124200"/>
            <a:ext cx="83820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"/>
          <p:cNvGrpSpPr/>
          <p:nvPr/>
        </p:nvGrpSpPr>
        <p:grpSpPr>
          <a:xfrm>
            <a:off x="1" y="0"/>
            <a:ext cx="9143999" cy="762000"/>
            <a:chOff x="1" y="0"/>
            <a:chExt cx="9143999" cy="762000"/>
          </a:xfrm>
        </p:grpSpPr>
        <p:pic>
          <p:nvPicPr>
            <p:cNvPr id="4" name="图片 3" descr="1.jpg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" y="0"/>
              <a:ext cx="1676399" cy="762000"/>
            </a:xfrm>
            <a:prstGeom prst="rect">
              <a:avLst/>
            </a:prstGeom>
          </p:spPr>
        </p:pic>
        <p:sp>
          <p:nvSpPr>
            <p:cNvPr id="5" name="矩形 4"/>
            <p:cNvSpPr/>
            <p:nvPr/>
          </p:nvSpPr>
          <p:spPr>
            <a:xfrm>
              <a:off x="1676400" y="0"/>
              <a:ext cx="7467600" cy="762000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4343400" y="54114"/>
            <a:ext cx="2667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图文说史</a:t>
            </a:r>
          </a:p>
        </p:txBody>
      </p:sp>
      <p:pic>
        <p:nvPicPr>
          <p:cNvPr id="7" name="图片 6" descr="1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09600" y="1295400"/>
            <a:ext cx="7848600" cy="2209800"/>
          </a:xfrm>
          <a:prstGeom prst="rect">
            <a:avLst/>
          </a:prstGeom>
        </p:spPr>
      </p:pic>
      <p:pic>
        <p:nvPicPr>
          <p:cNvPr id="8" name="图片 7" descr="2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09600" y="3886200"/>
            <a:ext cx="2895600" cy="19812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657600" y="4122003"/>
            <a:ext cx="5410200" cy="1042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900"/>
              </a:lnSpc>
            </a:pPr>
            <a:r>
              <a:rPr lang="zh-CN" altLang="en-US" sz="2400" b="1" dirty="0"/>
              <a:t>男女无别：可以一起坐车还能牵手逛街。</a:t>
            </a:r>
            <a:endParaRPr lang="en-US" altLang="zh-CN" sz="2400" b="1" dirty="0"/>
          </a:p>
          <a:p>
            <a:pPr>
              <a:lnSpc>
                <a:spcPts val="3900"/>
              </a:lnSpc>
            </a:pPr>
            <a:r>
              <a:rPr lang="zh-CN" altLang="en-US" sz="2400" b="1" dirty="0"/>
              <a:t>不再缠足：女人终于可以大步走路。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5968425"/>
            <a:ext cx="1143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000CC"/>
                </a:solidFill>
              </a:rPr>
              <a:t>意义：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371600" y="5968425"/>
            <a:ext cx="6477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FF0000"/>
                </a:solidFill>
              </a:rPr>
              <a:t>极大推动了中华民族的思想解放。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" y="0"/>
            <a:ext cx="9143999" cy="762000"/>
            <a:chOff x="1" y="0"/>
            <a:chExt cx="9143999" cy="762000"/>
          </a:xfrm>
        </p:grpSpPr>
        <p:pic>
          <p:nvPicPr>
            <p:cNvPr id="2" name="图片 1" descr="1.jpg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" y="0"/>
              <a:ext cx="1676399" cy="762000"/>
            </a:xfrm>
            <a:prstGeom prst="rect">
              <a:avLst/>
            </a:prstGeom>
          </p:spPr>
        </p:pic>
        <p:sp>
          <p:nvSpPr>
            <p:cNvPr id="3" name="矩形 2"/>
            <p:cNvSpPr/>
            <p:nvPr/>
          </p:nvSpPr>
          <p:spPr>
            <a:xfrm>
              <a:off x="1676400" y="0"/>
              <a:ext cx="7467600" cy="762000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4343400" y="54114"/>
            <a:ext cx="2667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图文说史</a:t>
            </a:r>
          </a:p>
        </p:txBody>
      </p:sp>
      <p:grpSp>
        <p:nvGrpSpPr>
          <p:cNvPr id="6" name="组合 1"/>
          <p:cNvGrpSpPr/>
          <p:nvPr/>
        </p:nvGrpSpPr>
        <p:grpSpPr bwMode="auto">
          <a:xfrm>
            <a:off x="228600" y="838200"/>
            <a:ext cx="4724192" cy="4267200"/>
            <a:chOff x="3514" y="2126"/>
            <a:chExt cx="12672" cy="8924"/>
          </a:xfrm>
        </p:grpSpPr>
        <p:pic>
          <p:nvPicPr>
            <p:cNvPr id="8" name="图片 5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3514" y="2126"/>
              <a:ext cx="12515" cy="7315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</p:pic>
        <p:sp>
          <p:nvSpPr>
            <p:cNvPr id="9" name="文本框 6"/>
            <p:cNvSpPr txBox="1">
              <a:spLocks noChangeArrowheads="1"/>
            </p:cNvSpPr>
            <p:nvPr/>
          </p:nvSpPr>
          <p:spPr bwMode="auto">
            <a:xfrm>
              <a:off x="3565" y="9498"/>
              <a:ext cx="12621" cy="1552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>
              <a:spAutoFit/>
            </a:bodyPr>
            <a:lstStyle/>
            <a:p>
              <a:r>
                <a:rPr lang="en-US" altLang="zh-CN" sz="24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1912</a:t>
              </a:r>
              <a:r>
                <a:rPr lang="zh-CN" altLang="en-US" sz="24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年</a:t>
              </a:r>
              <a:r>
                <a:rPr lang="en-US" altLang="zh-CN" sz="24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3</a:t>
              </a:r>
              <a:r>
                <a:rPr lang="zh-CN" altLang="en-US" sz="24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月</a:t>
              </a:r>
              <a:r>
                <a:rPr lang="en-US" altLang="zh-CN" sz="24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10</a:t>
              </a:r>
              <a:r>
                <a:rPr lang="zh-CN" altLang="en-US" sz="24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日袁世凯就任中华民国临时大总统后与北洋将领合影</a:t>
              </a:r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5105400" y="1261170"/>
            <a:ext cx="3962400" cy="353943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“</a:t>
            </a:r>
            <a:r>
              <a:rPr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……</a:t>
            </a:r>
            <a:r>
              <a:rPr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辛亥革命只把一个皇帝赶跑，中国仍旧在帝国主义和封建主义的压迫之下，反帝反封建的革命任务并没有完成。”</a:t>
            </a:r>
            <a:endParaRPr lang="en-US" altLang="zh-CN" sz="32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r"/>
            <a:r>
              <a:rPr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——</a:t>
            </a:r>
            <a:r>
              <a:rPr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毛泽东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33400" y="5257800"/>
            <a:ext cx="1066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0000CC"/>
                </a:solidFill>
              </a:rPr>
              <a:t>结果：</a:t>
            </a:r>
            <a:endParaRPr lang="zh-CN" altLang="en-US" sz="2800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447800" y="5257800"/>
            <a:ext cx="4343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800" b="1" dirty="0">
                <a:solidFill>
                  <a:srgbClr val="FF0000"/>
                </a:solidFill>
              </a:rPr>
              <a:t>革命果实被袁世凯窃取</a:t>
            </a:r>
            <a:r>
              <a:rPr lang="zh-CN" altLang="en-US" sz="2800" b="1" dirty="0">
                <a:solidFill>
                  <a:srgbClr val="FF0000"/>
                </a:solidFill>
              </a:rPr>
              <a:t>；</a:t>
            </a:r>
            <a:endParaRPr lang="en-US" altLang="zh-CN" sz="2800" b="1" dirty="0">
              <a:solidFill>
                <a:srgbClr val="FF0000"/>
              </a:solidFill>
            </a:endParaRPr>
          </a:p>
          <a:p>
            <a:r>
              <a:rPr lang="en-US" altLang="zh-CN" sz="2800" b="1" dirty="0">
                <a:solidFill>
                  <a:srgbClr val="FF0000"/>
                </a:solidFill>
              </a:rPr>
              <a:t>              </a:t>
            </a:r>
            <a:endParaRPr lang="zh-CN" altLang="en-US" sz="2800" dirty="0">
              <a:solidFill>
                <a:srgbClr val="FF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066800" y="5715000"/>
            <a:ext cx="7543800" cy="10104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700"/>
              </a:lnSpc>
            </a:pPr>
            <a:r>
              <a:rPr lang="en-US" altLang="zh-CN" sz="2800" b="1" dirty="0">
                <a:solidFill>
                  <a:srgbClr val="FF0000"/>
                </a:solidFill>
              </a:rPr>
              <a:t>     </a:t>
            </a:r>
            <a:r>
              <a:rPr lang="zh-CN" altLang="zh-CN" sz="2800" b="1" dirty="0">
                <a:solidFill>
                  <a:srgbClr val="FF0000"/>
                </a:solidFill>
              </a:rPr>
              <a:t>没有完成反帝反封建的任务，</a:t>
            </a:r>
            <a:endParaRPr lang="en-US" altLang="zh-CN" sz="2800" b="1" dirty="0">
              <a:solidFill>
                <a:srgbClr val="FF0000"/>
              </a:solidFill>
            </a:endParaRPr>
          </a:p>
          <a:p>
            <a:pPr>
              <a:lnSpc>
                <a:spcPts val="3700"/>
              </a:lnSpc>
            </a:pPr>
            <a:r>
              <a:rPr lang="en-US" altLang="zh-CN" sz="2800" b="1" dirty="0">
                <a:solidFill>
                  <a:srgbClr val="FF0000"/>
                </a:solidFill>
              </a:rPr>
              <a:t>     </a:t>
            </a:r>
            <a:r>
              <a:rPr lang="zh-CN" altLang="zh-CN" sz="2800" b="1" dirty="0">
                <a:solidFill>
                  <a:srgbClr val="FF0000"/>
                </a:solidFill>
              </a:rPr>
              <a:t>没有改变中国半殖民地半封建社会的性质。</a:t>
            </a:r>
            <a:endParaRPr lang="zh-CN" altLang="en-US" sz="2800" dirty="0">
              <a:solidFill>
                <a:srgbClr val="FF0000"/>
              </a:solidFill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5257800" y="2743200"/>
            <a:ext cx="365760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>
            <a:off x="5257800" y="3276600"/>
            <a:ext cx="327660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5257800" y="3733800"/>
            <a:ext cx="365760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>
            <a:off x="5257800" y="4267200"/>
            <a:ext cx="266700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>
            <a:off x="2209800" y="4800600"/>
            <a:ext cx="259080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>
            <a:off x="304800" y="5181600"/>
            <a:ext cx="182880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00"/>
                            </p:stCondLst>
                            <p:childTnLst>
                              <p:par>
                                <p:cTn id="3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" y="0"/>
            <a:ext cx="9143999" cy="762000"/>
            <a:chOff x="1" y="0"/>
            <a:chExt cx="9143999" cy="762000"/>
          </a:xfrm>
        </p:grpSpPr>
        <p:pic>
          <p:nvPicPr>
            <p:cNvPr id="2" name="图片 1" descr="1.jpg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" y="0"/>
              <a:ext cx="1676399" cy="762000"/>
            </a:xfrm>
            <a:prstGeom prst="rect">
              <a:avLst/>
            </a:prstGeom>
          </p:spPr>
        </p:pic>
        <p:sp>
          <p:nvSpPr>
            <p:cNvPr id="3" name="矩形 2"/>
            <p:cNvSpPr/>
            <p:nvPr/>
          </p:nvSpPr>
          <p:spPr>
            <a:xfrm>
              <a:off x="1676400" y="0"/>
              <a:ext cx="7467600" cy="762000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4343400" y="54114"/>
            <a:ext cx="2667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图文说史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09600" y="5678269"/>
            <a:ext cx="7239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/>
              <a:t>反袁斗争：</a:t>
            </a:r>
            <a:r>
              <a:rPr lang="zh-CN" altLang="en-US" sz="3600" b="1" dirty="0">
                <a:solidFill>
                  <a:srgbClr val="FF0000"/>
                </a:solidFill>
              </a:rPr>
              <a:t>二次革命、护国战争</a:t>
            </a:r>
          </a:p>
        </p:txBody>
      </p:sp>
      <p:grpSp>
        <p:nvGrpSpPr>
          <p:cNvPr id="12" name="组合 49"/>
          <p:cNvGrpSpPr/>
          <p:nvPr/>
        </p:nvGrpSpPr>
        <p:grpSpPr bwMode="auto">
          <a:xfrm>
            <a:off x="76200" y="1219200"/>
            <a:ext cx="4292600" cy="4114800"/>
            <a:chOff x="6133306" y="1917699"/>
            <a:chExt cx="4890294" cy="3352801"/>
          </a:xfrm>
        </p:grpSpPr>
        <p:grpSp>
          <p:nvGrpSpPr>
            <p:cNvPr id="13" name="组合 16"/>
            <p:cNvGrpSpPr/>
            <p:nvPr/>
          </p:nvGrpSpPr>
          <p:grpSpPr bwMode="auto">
            <a:xfrm>
              <a:off x="6134100" y="1920875"/>
              <a:ext cx="4889500" cy="3349625"/>
              <a:chOff x="2667001" y="2441498"/>
              <a:chExt cx="4889499" cy="3349701"/>
            </a:xfrm>
          </p:grpSpPr>
          <p:pic>
            <p:nvPicPr>
              <p:cNvPr id="16" name="图片 2"/>
              <p:cNvPicPr>
                <a:picLocks noChangeAspect="1" noChangeArrowheads="1"/>
              </p:cNvPicPr>
              <p:nvPr/>
            </p:nvPicPr>
            <p:blipFill>
              <a:blip r:embed="rId3" cstate="print"/>
              <a:srcRect l="5309" t="983" r="1985" b="8208"/>
              <a:stretch>
                <a:fillRect/>
              </a:stretch>
            </p:blipFill>
            <p:spPr bwMode="auto">
              <a:xfrm>
                <a:off x="2667001" y="2441498"/>
                <a:ext cx="4889499" cy="334970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7" name="文本框 4"/>
              <p:cNvSpPr txBox="1">
                <a:spLocks noChangeArrowheads="1"/>
              </p:cNvSpPr>
              <p:nvPr/>
            </p:nvSpPr>
            <p:spPr bwMode="auto">
              <a:xfrm>
                <a:off x="5970589" y="2808289"/>
                <a:ext cx="925511" cy="1939036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>
                <a:spAutoFit/>
              </a:bodyPr>
              <a:lstStyle/>
              <a:p>
                <a:r>
                  <a:rPr lang="en-US" altLang="zh-CN" sz="2400" b="1">
                    <a:solidFill>
                      <a:srgbClr val="0000FF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“</a:t>
                </a:r>
                <a:r>
                  <a:rPr lang="zh-CN" altLang="en-US" sz="2400" b="1">
                    <a:solidFill>
                      <a:srgbClr val="0000FF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猿</a:t>
                </a:r>
                <a:r>
                  <a:rPr lang="en-US" altLang="zh-CN" sz="2400" b="1">
                    <a:solidFill>
                      <a:srgbClr val="0000FF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”</a:t>
                </a:r>
                <a:r>
                  <a:rPr lang="zh-CN" altLang="en-US" sz="2400" b="1">
                    <a:solidFill>
                      <a:srgbClr val="FF0000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（袁）</a:t>
                </a:r>
                <a:endParaRPr lang="en-US" altLang="zh-CN" sz="2400" b="1">
                  <a:solidFill>
                    <a:srgbClr val="FF0000"/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  <a:p>
                <a:r>
                  <a:rPr lang="en-US" altLang="zh-CN" sz="2400" b="1">
                    <a:solidFill>
                      <a:srgbClr val="0000FF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  </a:t>
                </a:r>
                <a:r>
                  <a:rPr lang="zh-CN" altLang="en-US" sz="2400" b="1">
                    <a:solidFill>
                      <a:srgbClr val="0000FF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之</a:t>
                </a:r>
                <a:endParaRPr lang="en-US" altLang="zh-CN" sz="2400" b="1">
                  <a:solidFill>
                    <a:srgbClr val="0000FF"/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  <a:p>
                <a:r>
                  <a:rPr lang="zh-CN" altLang="en-US" sz="2400" b="1">
                    <a:solidFill>
                      <a:srgbClr val="0000FF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  天</a:t>
                </a:r>
                <a:endParaRPr lang="en-US" altLang="zh-CN" sz="2400" b="1">
                  <a:solidFill>
                    <a:srgbClr val="0000FF"/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  <a:p>
                <a:r>
                  <a:rPr lang="zh-CN" altLang="en-US" sz="2400" b="1">
                    <a:solidFill>
                      <a:srgbClr val="0000FF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  下</a:t>
                </a:r>
              </a:p>
            </p:txBody>
          </p:sp>
        </p:grpSp>
        <p:pic>
          <p:nvPicPr>
            <p:cNvPr id="14" name="Picture 9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6136943" y="1917699"/>
              <a:ext cx="2803857" cy="2517769"/>
            </a:xfrm>
            <a:prstGeom prst="rect">
              <a:avLst/>
            </a:prstGeom>
            <a:noFill/>
            <a:ln w="57150">
              <a:noFill/>
              <a:miter lim="800000"/>
              <a:headEnd/>
              <a:tailEnd/>
            </a:ln>
          </p:spPr>
        </p:pic>
        <p:cxnSp>
          <p:nvCxnSpPr>
            <p:cNvPr id="15" name="直接连接符 46"/>
            <p:cNvCxnSpPr>
              <a:cxnSpLocks noChangeShapeType="1"/>
            </p:cNvCxnSpPr>
            <p:nvPr/>
          </p:nvCxnSpPr>
          <p:spPr bwMode="auto">
            <a:xfrm rot="5400000">
              <a:off x="5695950" y="4794250"/>
              <a:ext cx="876300" cy="1588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</a:ln>
          </p:spPr>
        </p:cxnSp>
      </p:grpSp>
      <p:pic>
        <p:nvPicPr>
          <p:cNvPr id="19" name="图片 7">
            <a:hlinkClick r:id="rId5" action="ppaction://hlinkfile"/>
          </p:cNvPr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4572000" y="1219200"/>
            <a:ext cx="4572000" cy="41910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" y="0"/>
            <a:ext cx="9143999" cy="762000"/>
            <a:chOff x="1" y="0"/>
            <a:chExt cx="9143999" cy="762000"/>
          </a:xfrm>
        </p:grpSpPr>
        <p:pic>
          <p:nvPicPr>
            <p:cNvPr id="2" name="图片 1" descr="1.jpg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" y="0"/>
              <a:ext cx="1676399" cy="762000"/>
            </a:xfrm>
            <a:prstGeom prst="rect">
              <a:avLst/>
            </a:prstGeom>
          </p:spPr>
        </p:pic>
        <p:sp>
          <p:nvSpPr>
            <p:cNvPr id="3" name="矩形 2"/>
            <p:cNvSpPr/>
            <p:nvPr/>
          </p:nvSpPr>
          <p:spPr>
            <a:xfrm>
              <a:off x="1676400" y="0"/>
              <a:ext cx="7467600" cy="762000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4114800" y="54114"/>
            <a:ext cx="2667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图文说史</a:t>
            </a:r>
          </a:p>
        </p:txBody>
      </p:sp>
      <p:pic>
        <p:nvPicPr>
          <p:cNvPr id="6" name="图片 1"/>
          <p:cNvPicPr>
            <a:picLocks noChangeAspect="1" noChangeArrowheads="1"/>
          </p:cNvPicPr>
          <p:nvPr/>
        </p:nvPicPr>
        <p:blipFill>
          <a:blip r:embed="rId3" cstate="print"/>
          <a:srcRect r="1823" b="2580"/>
          <a:stretch>
            <a:fillRect/>
          </a:stretch>
        </p:blipFill>
        <p:spPr bwMode="auto">
          <a:xfrm>
            <a:off x="533399" y="1066800"/>
            <a:ext cx="7696201" cy="45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Rectangle 7"/>
          <p:cNvSpPr>
            <a:spLocks noChangeArrowheads="1"/>
          </p:cNvSpPr>
          <p:nvPr/>
        </p:nvSpPr>
        <p:spPr bwMode="auto">
          <a:xfrm>
            <a:off x="228600" y="5689937"/>
            <a:ext cx="8686800" cy="101566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4000" b="1" dirty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中国陷入了军阀割据纷争的动乱之中。</a:t>
            </a:r>
            <a:endParaRPr lang="en-US" altLang="zh-CN" sz="4000" b="1" dirty="0">
              <a:solidFill>
                <a:srgbClr val="0000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5"/>
          <p:cNvGrpSpPr/>
          <p:nvPr/>
        </p:nvGrpSpPr>
        <p:grpSpPr>
          <a:xfrm>
            <a:off x="1" y="0"/>
            <a:ext cx="9143999" cy="762000"/>
            <a:chOff x="1" y="0"/>
            <a:chExt cx="9143999" cy="762000"/>
          </a:xfrm>
        </p:grpSpPr>
        <p:grpSp>
          <p:nvGrpSpPr>
            <p:cNvPr id="6" name="组合 3"/>
            <p:cNvGrpSpPr/>
            <p:nvPr/>
          </p:nvGrpSpPr>
          <p:grpSpPr>
            <a:xfrm>
              <a:off x="1" y="0"/>
              <a:ext cx="9143999" cy="762000"/>
              <a:chOff x="1" y="0"/>
              <a:chExt cx="9143999" cy="762000"/>
            </a:xfrm>
          </p:grpSpPr>
          <p:pic>
            <p:nvPicPr>
              <p:cNvPr id="2" name="图片 1" descr="1.jpg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1" y="0"/>
                <a:ext cx="1676399" cy="762000"/>
              </a:xfrm>
              <a:prstGeom prst="rect">
                <a:avLst/>
              </a:prstGeom>
            </p:spPr>
          </p:pic>
          <p:sp>
            <p:nvSpPr>
              <p:cNvPr id="3" name="矩形 2"/>
              <p:cNvSpPr/>
              <p:nvPr/>
            </p:nvSpPr>
            <p:spPr>
              <a:xfrm>
                <a:off x="1676400" y="0"/>
                <a:ext cx="7467600" cy="762000"/>
              </a:xfrm>
              <a:prstGeom prst="rect">
                <a:avLst/>
              </a:prstGeom>
              <a:solidFill>
                <a:srgbClr val="00B0F0"/>
              </a:solidFill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楷体" panose="02010609060101010101" pitchFamily="49" charset="-122"/>
                  <a:ea typeface="楷体" panose="02010609060101010101" pitchFamily="49" charset="-122"/>
                </a:endParaRP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2438400" y="152400"/>
              <a:ext cx="61722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solidFill>
                    <a:schemeClr val="bg1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资产阶级民主革命与中华民国的建立</a:t>
              </a:r>
            </a:p>
          </p:txBody>
        </p:sp>
      </p:grpSp>
      <p:grpSp>
        <p:nvGrpSpPr>
          <p:cNvPr id="9" name="组合 12"/>
          <p:cNvGrpSpPr/>
          <p:nvPr/>
        </p:nvGrpSpPr>
        <p:grpSpPr>
          <a:xfrm>
            <a:off x="152400" y="990600"/>
            <a:ext cx="8839199" cy="5638800"/>
            <a:chOff x="152400" y="762000"/>
            <a:chExt cx="8839199" cy="6096000"/>
          </a:xfrm>
        </p:grpSpPr>
        <p:pic>
          <p:nvPicPr>
            <p:cNvPr id="7" name="图片 6" descr="QQ图片20200229140508.png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2400" y="762000"/>
              <a:ext cx="8839199" cy="6096000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7315200" y="5858470"/>
              <a:ext cx="1524000" cy="92333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endParaRPr lang="en-US" altLang="zh-CN" dirty="0"/>
            </a:p>
            <a:p>
              <a:endParaRPr lang="en-US" altLang="zh-CN" dirty="0"/>
            </a:p>
            <a:p>
              <a:endParaRPr lang="zh-CN" altLang="en-US" dirty="0"/>
            </a:p>
          </p:txBody>
        </p:sp>
        <p:cxnSp>
          <p:nvCxnSpPr>
            <p:cNvPr id="10" name="直接连接符 9"/>
            <p:cNvCxnSpPr/>
            <p:nvPr/>
          </p:nvCxnSpPr>
          <p:spPr>
            <a:xfrm>
              <a:off x="7315200" y="5867400"/>
              <a:ext cx="0" cy="83820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5"/>
          <p:cNvGrpSpPr/>
          <p:nvPr/>
        </p:nvGrpSpPr>
        <p:grpSpPr>
          <a:xfrm>
            <a:off x="1" y="0"/>
            <a:ext cx="9143999" cy="762000"/>
            <a:chOff x="1" y="0"/>
            <a:chExt cx="9143999" cy="762000"/>
          </a:xfrm>
        </p:grpSpPr>
        <p:grpSp>
          <p:nvGrpSpPr>
            <p:cNvPr id="6" name="组合 3"/>
            <p:cNvGrpSpPr/>
            <p:nvPr/>
          </p:nvGrpSpPr>
          <p:grpSpPr>
            <a:xfrm>
              <a:off x="1" y="0"/>
              <a:ext cx="9143999" cy="762000"/>
              <a:chOff x="1" y="0"/>
              <a:chExt cx="9143999" cy="762000"/>
            </a:xfrm>
          </p:grpSpPr>
          <p:pic>
            <p:nvPicPr>
              <p:cNvPr id="2" name="图片 1" descr="1.jpg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1" y="0"/>
                <a:ext cx="1676399" cy="762000"/>
              </a:xfrm>
              <a:prstGeom prst="rect">
                <a:avLst/>
              </a:prstGeom>
            </p:spPr>
          </p:pic>
          <p:sp>
            <p:nvSpPr>
              <p:cNvPr id="3" name="矩形 2"/>
              <p:cNvSpPr/>
              <p:nvPr/>
            </p:nvSpPr>
            <p:spPr>
              <a:xfrm>
                <a:off x="1676400" y="0"/>
                <a:ext cx="7467600" cy="762000"/>
              </a:xfrm>
              <a:prstGeom prst="rect">
                <a:avLst/>
              </a:prstGeom>
              <a:solidFill>
                <a:srgbClr val="00B0F0"/>
              </a:solidFill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楷体" panose="02010609060101010101" pitchFamily="49" charset="-122"/>
                  <a:ea typeface="楷体" panose="02010609060101010101" pitchFamily="49" charset="-122"/>
                </a:endParaRP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2438400" y="152400"/>
              <a:ext cx="61722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solidFill>
                    <a:schemeClr val="bg1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资产阶级民主革命与中华民国的建立</a:t>
              </a:r>
            </a:p>
          </p:txBody>
        </p:sp>
      </p:grpSp>
      <p:sp>
        <p:nvSpPr>
          <p:cNvPr id="7" name="内容占位符 2"/>
          <p:cNvSpPr txBox="1"/>
          <p:nvPr/>
        </p:nvSpPr>
        <p:spPr bwMode="auto">
          <a:xfrm>
            <a:off x="595313" y="2209800"/>
            <a:ext cx="8015287" cy="16256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68580" tIns="34290" rIns="68580" bIns="34290"/>
          <a:lstStyle/>
          <a:p>
            <a:pPr marL="228600" indent="-228600">
              <a:lnSpc>
                <a:spcPct val="150000"/>
              </a:lnSpc>
              <a:spcBef>
                <a:spcPts val="1000"/>
              </a:spcBef>
            </a:pPr>
            <a:r>
              <a:rPr lang="zh-CN" altLang="en-US" sz="3600" b="1" dirty="0">
                <a:latin typeface="仿宋" panose="02010609060101010101" pitchFamily="49" charset="-122"/>
                <a:ea typeface="仿宋" panose="02010609060101010101" pitchFamily="49" charset="-122"/>
              </a:rPr>
              <a:t>完成学案</a:t>
            </a:r>
            <a:r>
              <a:rPr lang="zh-CN" altLang="zh-CN" sz="3600" b="1" dirty="0"/>
              <a:t>【</a:t>
            </a:r>
            <a:r>
              <a:rPr lang="zh-CN" altLang="en-US" sz="3600" b="1" dirty="0"/>
              <a:t>记忆重现</a:t>
            </a:r>
            <a:r>
              <a:rPr lang="zh-CN" altLang="zh-CN" sz="3600" b="1" dirty="0"/>
              <a:t>——</a:t>
            </a:r>
            <a:r>
              <a:rPr lang="zh-CN" altLang="en-US" sz="3600" b="1" dirty="0"/>
              <a:t>要准确</a:t>
            </a:r>
            <a:r>
              <a:rPr lang="zh-CN" altLang="zh-CN" sz="3600" b="1" dirty="0"/>
              <a:t>】</a:t>
            </a:r>
            <a:r>
              <a:rPr lang="zh-CN" altLang="en-US" sz="3600" b="1" dirty="0">
                <a:latin typeface="仿宋" panose="02010609060101010101" pitchFamily="49" charset="-122"/>
                <a:ea typeface="仿宋" panose="02010609060101010101" pitchFamily="49" charset="-122"/>
              </a:rPr>
              <a:t>部分</a:t>
            </a:r>
            <a:endParaRPr lang="en-US" altLang="zh-CN" sz="3600" b="1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228600" indent="-228600">
              <a:lnSpc>
                <a:spcPct val="150000"/>
              </a:lnSpc>
              <a:spcBef>
                <a:spcPts val="1000"/>
              </a:spcBef>
            </a:pPr>
            <a:r>
              <a:rPr lang="zh-CN" altLang="en-US" sz="3600" b="1" dirty="0">
                <a:latin typeface="仿宋" panose="02010609060101010101" pitchFamily="49" charset="-122"/>
                <a:ea typeface="仿宋" panose="02010609060101010101" pitchFamily="49" charset="-122"/>
              </a:rPr>
              <a:t>（时间：</a:t>
            </a:r>
            <a:r>
              <a:rPr lang="en-US" altLang="zh-CN" sz="3600" b="1" dirty="0">
                <a:latin typeface="仿宋" panose="02010609060101010101" pitchFamily="49" charset="-122"/>
                <a:ea typeface="仿宋" panose="02010609060101010101" pitchFamily="49" charset="-122"/>
              </a:rPr>
              <a:t>5</a:t>
            </a:r>
            <a:r>
              <a:rPr lang="zh-CN" altLang="en-US" sz="3600" b="1" dirty="0">
                <a:latin typeface="仿宋" panose="02010609060101010101" pitchFamily="49" charset="-122"/>
                <a:ea typeface="仿宋" panose="02010609060101010101" pitchFamily="49" charset="-122"/>
              </a:rPr>
              <a:t>分钟）</a:t>
            </a:r>
            <a:endParaRPr lang="en-US" altLang="zh-CN" sz="3600" b="1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438400" y="152400"/>
            <a:ext cx="6172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资产阶级民主革命与中华民国的建立</a:t>
            </a:r>
          </a:p>
        </p:txBody>
      </p:sp>
      <p:pic>
        <p:nvPicPr>
          <p:cNvPr id="12" name="图片 11" descr="QQ图片20200301175533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8991600" cy="6857999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514600" y="558225"/>
            <a:ext cx="1447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FF0000"/>
                </a:solidFill>
              </a:rPr>
              <a:t>孙中山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267200" y="1244025"/>
            <a:ext cx="2209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FF0000"/>
                </a:solidFill>
              </a:rPr>
              <a:t>辛亥革命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886200" y="2387025"/>
            <a:ext cx="2057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FF0000"/>
                </a:solidFill>
              </a:rPr>
              <a:t>三民主义</a:t>
            </a:r>
          </a:p>
        </p:txBody>
      </p:sp>
      <p:sp>
        <p:nvSpPr>
          <p:cNvPr id="16" name="矩形 15"/>
          <p:cNvSpPr/>
          <p:nvPr/>
        </p:nvSpPr>
        <p:spPr>
          <a:xfrm>
            <a:off x="76200" y="3143071"/>
            <a:ext cx="89154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sz="2400" b="1" dirty="0">
                <a:solidFill>
                  <a:srgbClr val="FF0000"/>
                </a:solidFill>
              </a:rPr>
              <a:t>成立兴中会</a:t>
            </a:r>
            <a:r>
              <a:rPr lang="zh-CN" altLang="en-US" sz="2400" b="1" dirty="0">
                <a:solidFill>
                  <a:srgbClr val="FF0000"/>
                </a:solidFill>
              </a:rPr>
              <a:t>、</a:t>
            </a:r>
            <a:r>
              <a:rPr lang="zh-CN" altLang="zh-CN" sz="2400" b="1" dirty="0">
                <a:solidFill>
                  <a:srgbClr val="FF0000"/>
                </a:solidFill>
              </a:rPr>
              <a:t>同盟会、</a:t>
            </a:r>
            <a:r>
              <a:rPr lang="zh-CN" altLang="en-US" sz="2400" b="1" dirty="0">
                <a:solidFill>
                  <a:srgbClr val="FF0000"/>
                </a:solidFill>
              </a:rPr>
              <a:t>提出三民主义、</a:t>
            </a:r>
            <a:r>
              <a:rPr lang="zh-CN" altLang="zh-CN" sz="2400" b="1" dirty="0">
                <a:solidFill>
                  <a:srgbClr val="FF0000"/>
                </a:solidFill>
              </a:rPr>
              <a:t>领导辛亥革命、</a:t>
            </a:r>
            <a:r>
              <a:rPr lang="zh-CN" altLang="en-US" sz="2400" b="1" dirty="0">
                <a:solidFill>
                  <a:srgbClr val="FF0000"/>
                </a:solidFill>
              </a:rPr>
              <a:t>推翻清朝，结束君主专制制度、</a:t>
            </a:r>
            <a:r>
              <a:rPr lang="zh-CN" altLang="zh-CN" sz="2400" b="1" dirty="0">
                <a:solidFill>
                  <a:srgbClr val="FF0000"/>
                </a:solidFill>
              </a:rPr>
              <a:t>成立中华民国、颁布《中华民国临时约法》、领导二次革命、 护国战争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086600" y="3962400"/>
            <a:ext cx="381000" cy="110799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zh-CN" altLang="en-US" sz="1100" b="1" dirty="0"/>
              <a:t>民</a:t>
            </a:r>
            <a:endParaRPr lang="en-US" altLang="zh-CN" sz="1100" b="1" dirty="0"/>
          </a:p>
          <a:p>
            <a:r>
              <a:rPr lang="zh-CN" altLang="en-US" sz="1100" b="1" dirty="0"/>
              <a:t>国</a:t>
            </a:r>
            <a:endParaRPr lang="en-US" altLang="zh-CN" sz="1100" b="1" dirty="0"/>
          </a:p>
          <a:p>
            <a:r>
              <a:rPr lang="zh-CN" altLang="en-US" sz="1100" b="1" dirty="0"/>
              <a:t>二</a:t>
            </a:r>
            <a:endParaRPr lang="en-US" altLang="zh-CN" sz="1100" b="1" dirty="0"/>
          </a:p>
          <a:p>
            <a:r>
              <a:rPr lang="zh-CN" altLang="en-US" sz="1100" b="1" dirty="0"/>
              <a:t>十</a:t>
            </a:r>
            <a:endParaRPr lang="en-US" altLang="zh-CN" sz="1100" b="1" dirty="0"/>
          </a:p>
          <a:p>
            <a:r>
              <a:rPr lang="zh-CN" altLang="en-US" sz="1100" b="1" dirty="0"/>
              <a:t>五</a:t>
            </a:r>
            <a:endParaRPr lang="en-US" altLang="zh-CN" sz="1100" b="1" dirty="0"/>
          </a:p>
          <a:p>
            <a:r>
              <a:rPr lang="zh-CN" altLang="en-US" sz="1100" b="1" dirty="0"/>
              <a:t>年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590800" y="4572000"/>
            <a:ext cx="1447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rgbClr val="FF0000"/>
                </a:solidFill>
              </a:rPr>
              <a:t>1936</a:t>
            </a:r>
            <a:r>
              <a:rPr lang="zh-CN" altLang="en-US" sz="3200" b="1" dirty="0">
                <a:solidFill>
                  <a:srgbClr val="FF0000"/>
                </a:solidFill>
              </a:rPr>
              <a:t>年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0" y="5562600"/>
            <a:ext cx="91440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800" b="1" dirty="0">
                <a:solidFill>
                  <a:srgbClr val="FF0000"/>
                </a:solidFill>
              </a:rPr>
              <a:t>推翻清朝统治，结束君主专制制度。开创了完全意义上的近代民族民主革命，推动了思想解放，打开了进步潮流的闸门。</a:t>
            </a:r>
            <a:endParaRPr lang="zh-CN" altLang="en-US" sz="2800" b="1" dirty="0">
              <a:solidFill>
                <a:srgbClr val="FF0000"/>
              </a:solidFill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3154218" y="241151"/>
            <a:ext cx="808182" cy="44464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6278418" y="228600"/>
            <a:ext cx="1189182" cy="44464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0" y="1295400"/>
            <a:ext cx="1752600" cy="44464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1981200" y="1981200"/>
            <a:ext cx="838200" cy="3810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8" name="直接连接符 27"/>
          <p:cNvCxnSpPr/>
          <p:nvPr/>
        </p:nvCxnSpPr>
        <p:spPr>
          <a:xfrm>
            <a:off x="2971800" y="5334000"/>
            <a:ext cx="304800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椭圆 16"/>
          <p:cNvSpPr/>
          <p:nvPr/>
        </p:nvSpPr>
        <p:spPr>
          <a:xfrm>
            <a:off x="5562600" y="5334000"/>
            <a:ext cx="838200" cy="3810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6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  <p:bldP spid="16" grpId="0"/>
      <p:bldP spid="20" grpId="0"/>
      <p:bldP spid="21" grpId="0"/>
      <p:bldP spid="23" grpId="0" animBg="1"/>
      <p:bldP spid="24" grpId="0" animBg="1"/>
      <p:bldP spid="25" grpId="0" animBg="1"/>
      <p:bldP spid="26" grpId="0" animBg="1"/>
      <p:bldP spid="17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5"/>
          <p:cNvGrpSpPr/>
          <p:nvPr/>
        </p:nvGrpSpPr>
        <p:grpSpPr>
          <a:xfrm>
            <a:off x="1" y="0"/>
            <a:ext cx="9143999" cy="762000"/>
            <a:chOff x="1" y="0"/>
            <a:chExt cx="9143999" cy="762000"/>
          </a:xfrm>
        </p:grpSpPr>
        <p:grpSp>
          <p:nvGrpSpPr>
            <p:cNvPr id="6" name="组合 3"/>
            <p:cNvGrpSpPr/>
            <p:nvPr/>
          </p:nvGrpSpPr>
          <p:grpSpPr>
            <a:xfrm>
              <a:off x="1" y="0"/>
              <a:ext cx="9143999" cy="762000"/>
              <a:chOff x="1" y="0"/>
              <a:chExt cx="9143999" cy="762000"/>
            </a:xfrm>
          </p:grpSpPr>
          <p:pic>
            <p:nvPicPr>
              <p:cNvPr id="2" name="图片 1" descr="1.jpg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1" y="0"/>
                <a:ext cx="1676399" cy="762000"/>
              </a:xfrm>
              <a:prstGeom prst="rect">
                <a:avLst/>
              </a:prstGeom>
            </p:spPr>
          </p:pic>
          <p:sp>
            <p:nvSpPr>
              <p:cNvPr id="3" name="矩形 2"/>
              <p:cNvSpPr/>
              <p:nvPr/>
            </p:nvSpPr>
            <p:spPr>
              <a:xfrm>
                <a:off x="1676400" y="0"/>
                <a:ext cx="7467600" cy="762000"/>
              </a:xfrm>
              <a:prstGeom prst="rect">
                <a:avLst/>
              </a:prstGeom>
              <a:solidFill>
                <a:srgbClr val="00B0F0"/>
              </a:solidFill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楷体" panose="02010609060101010101" pitchFamily="49" charset="-122"/>
                  <a:ea typeface="楷体" panose="02010609060101010101" pitchFamily="49" charset="-122"/>
                </a:endParaRP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2438400" y="152400"/>
              <a:ext cx="61722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solidFill>
                    <a:schemeClr val="bg1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资产阶级民主革命与中华民国的建立</a:t>
              </a:r>
            </a:p>
          </p:txBody>
        </p:sp>
      </p:grpSp>
      <p:sp>
        <p:nvSpPr>
          <p:cNvPr id="7" name="内容占位符 2"/>
          <p:cNvSpPr txBox="1"/>
          <p:nvPr/>
        </p:nvSpPr>
        <p:spPr bwMode="auto">
          <a:xfrm>
            <a:off x="76200" y="2209800"/>
            <a:ext cx="9220199" cy="16256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68580" tIns="34290" rIns="68580" bIns="34290"/>
          <a:lstStyle/>
          <a:p>
            <a:pPr marL="228600" indent="-228600">
              <a:lnSpc>
                <a:spcPct val="150000"/>
              </a:lnSpc>
              <a:spcBef>
                <a:spcPts val="1000"/>
              </a:spcBef>
            </a:pPr>
            <a:r>
              <a:rPr lang="zh-CN" altLang="en-US" sz="3600" b="1" dirty="0">
                <a:latin typeface="仿宋" panose="02010609060101010101" pitchFamily="49" charset="-122"/>
                <a:ea typeface="仿宋" panose="02010609060101010101" pitchFamily="49" charset="-122"/>
              </a:rPr>
              <a:t>完成学案</a:t>
            </a:r>
            <a:r>
              <a:rPr lang="zh-CN" altLang="zh-CN" sz="3600" b="1" dirty="0"/>
              <a:t>【模拟训练——要做对】</a:t>
            </a:r>
            <a:r>
              <a:rPr lang="zh-CN" altLang="en-US" sz="3600" b="1" dirty="0">
                <a:latin typeface="仿宋" panose="02010609060101010101" pitchFamily="49" charset="-122"/>
                <a:ea typeface="仿宋" panose="02010609060101010101" pitchFamily="49" charset="-122"/>
              </a:rPr>
              <a:t>非选择题</a:t>
            </a:r>
            <a:endParaRPr lang="en-US" altLang="zh-CN" sz="3600" b="1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228600" indent="-228600">
              <a:lnSpc>
                <a:spcPct val="150000"/>
              </a:lnSpc>
              <a:spcBef>
                <a:spcPts val="1000"/>
              </a:spcBef>
            </a:pPr>
            <a:r>
              <a:rPr lang="zh-CN" altLang="en-US" sz="3600" b="1" dirty="0">
                <a:latin typeface="仿宋" panose="02010609060101010101" pitchFamily="49" charset="-122"/>
                <a:ea typeface="仿宋" panose="02010609060101010101" pitchFamily="49" charset="-122"/>
              </a:rPr>
              <a:t>（时间：</a:t>
            </a:r>
            <a:r>
              <a:rPr lang="en-US" altLang="zh-CN" sz="3600" b="1" dirty="0">
                <a:latin typeface="仿宋" panose="02010609060101010101" pitchFamily="49" charset="-122"/>
                <a:ea typeface="仿宋" panose="02010609060101010101" pitchFamily="49" charset="-122"/>
              </a:rPr>
              <a:t>5</a:t>
            </a:r>
            <a:r>
              <a:rPr lang="zh-CN" altLang="en-US" sz="3600" b="1" dirty="0">
                <a:latin typeface="仿宋" panose="02010609060101010101" pitchFamily="49" charset="-122"/>
                <a:ea typeface="仿宋" panose="02010609060101010101" pitchFamily="49" charset="-122"/>
              </a:rPr>
              <a:t>分钟）</a:t>
            </a:r>
            <a:endParaRPr lang="en-US" altLang="zh-CN" sz="3600" b="1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304800" y="1219200"/>
            <a:ext cx="8458200" cy="3505200"/>
            <a:chOff x="76200" y="1447800"/>
            <a:chExt cx="8458200" cy="3539430"/>
          </a:xfrm>
        </p:grpSpPr>
        <p:sp>
          <p:nvSpPr>
            <p:cNvPr id="7" name="TextBox 6"/>
            <p:cNvSpPr txBox="1"/>
            <p:nvPr/>
          </p:nvSpPr>
          <p:spPr>
            <a:xfrm>
              <a:off x="76200" y="1447800"/>
              <a:ext cx="5181600" cy="353943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3200" b="1" dirty="0">
                  <a:latin typeface="楷体" panose="02010609060101010101" pitchFamily="49" charset="-122"/>
                  <a:ea typeface="楷体" panose="02010609060101010101" pitchFamily="49" charset="-122"/>
                </a:rPr>
                <a:t>人能尽其才，地能尽其力，物能尽其用，货能畅其流，此四者，富强之大经，治国之大本</a:t>
              </a:r>
              <a:r>
                <a:rPr lang="en-US" altLang="zh-CN" sz="3200" b="1" dirty="0">
                  <a:latin typeface="楷体" panose="02010609060101010101" pitchFamily="49" charset="-122"/>
                  <a:ea typeface="楷体" panose="02010609060101010101" pitchFamily="49" charset="-122"/>
                </a:rPr>
                <a:t>……</a:t>
              </a:r>
              <a:r>
                <a:rPr lang="zh-CN" altLang="en-US" sz="3200" b="1" dirty="0">
                  <a:latin typeface="楷体" panose="02010609060101010101" pitchFamily="49" charset="-122"/>
                  <a:ea typeface="楷体" panose="02010609060101010101" pitchFamily="49" charset="-122"/>
                </a:rPr>
                <a:t>试观日本</a:t>
              </a:r>
              <a:r>
                <a:rPr lang="en-US" altLang="zh-CN" sz="3200" b="1" dirty="0">
                  <a:latin typeface="楷体" panose="02010609060101010101" pitchFamily="49" charset="-122"/>
                  <a:ea typeface="楷体" panose="02010609060101010101" pitchFamily="49" charset="-122"/>
                </a:rPr>
                <a:t>……</a:t>
              </a:r>
              <a:r>
                <a:rPr lang="zh-CN" altLang="en-US" sz="3200" b="1" dirty="0">
                  <a:latin typeface="楷体" panose="02010609060101010101" pitchFamily="49" charset="-122"/>
                  <a:ea typeface="楷体" panose="02010609060101010101" pitchFamily="49" charset="-122"/>
                </a:rPr>
                <a:t>其维新之政为日几何，而今成效已大有可观</a:t>
              </a:r>
              <a:r>
                <a:rPr lang="en-US" altLang="zh-CN" sz="3200" b="1" dirty="0">
                  <a:latin typeface="楷体" panose="02010609060101010101" pitchFamily="49" charset="-122"/>
                  <a:ea typeface="楷体" panose="02010609060101010101" pitchFamily="49" charset="-122"/>
                </a:rPr>
                <a:t>……</a:t>
              </a:r>
            </a:p>
            <a:p>
              <a:r>
                <a:rPr lang="en-US" altLang="zh-CN" sz="3200" b="1" dirty="0">
                  <a:latin typeface="楷体" panose="02010609060101010101" pitchFamily="49" charset="-122"/>
                  <a:ea typeface="楷体" panose="02010609060101010101" pitchFamily="49" charset="-122"/>
                </a:rPr>
                <a:t>        ——</a:t>
              </a:r>
              <a:r>
                <a:rPr lang="zh-CN" altLang="en-US" sz="3200" b="1" dirty="0">
                  <a:latin typeface="楷体" panose="02010609060101010101" pitchFamily="49" charset="-122"/>
                  <a:ea typeface="楷体" panose="02010609060101010101" pitchFamily="49" charset="-122"/>
                </a:rPr>
                <a:t>孙中山（</a:t>
              </a:r>
              <a:r>
                <a:rPr lang="en-US" altLang="zh-CN" sz="3200" b="1" dirty="0">
                  <a:latin typeface="楷体" panose="02010609060101010101" pitchFamily="49" charset="-122"/>
                  <a:ea typeface="楷体" panose="02010609060101010101" pitchFamily="49" charset="-122"/>
                </a:rPr>
                <a:t>1894</a:t>
              </a:r>
              <a:r>
                <a:rPr lang="zh-CN" altLang="en-US" sz="3200" b="1" dirty="0">
                  <a:latin typeface="楷体" panose="02010609060101010101" pitchFamily="49" charset="-122"/>
                  <a:ea typeface="楷体" panose="02010609060101010101" pitchFamily="49" charset="-122"/>
                </a:rPr>
                <a:t>）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5257800" y="1447800"/>
              <a:ext cx="3276600" cy="353943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3200" b="1" dirty="0">
                  <a:latin typeface="楷体" panose="02010609060101010101" pitchFamily="49" charset="-122"/>
                  <a:ea typeface="楷体" panose="02010609060101010101" pitchFamily="49" charset="-122"/>
                </a:rPr>
                <a:t>革命为唯一法门</a:t>
              </a:r>
              <a:r>
                <a:rPr lang="en-US" altLang="zh-CN" sz="3200" b="1" dirty="0">
                  <a:latin typeface="楷体" panose="02010609060101010101" pitchFamily="49" charset="-122"/>
                  <a:ea typeface="楷体" panose="02010609060101010101" pitchFamily="49" charset="-122"/>
                </a:rPr>
                <a:t>……</a:t>
              </a:r>
              <a:r>
                <a:rPr lang="zh-CN" altLang="en-US" sz="3200" b="1" dirty="0">
                  <a:latin typeface="楷体" panose="02010609060101010101" pitchFamily="49" charset="-122"/>
                  <a:ea typeface="楷体" panose="02010609060101010101" pitchFamily="49" charset="-122"/>
                </a:rPr>
                <a:t>我们必须颠覆满洲政府，建设民国</a:t>
              </a:r>
              <a:r>
                <a:rPr lang="en-US" altLang="zh-CN" sz="3200" b="1" dirty="0">
                  <a:latin typeface="楷体" panose="02010609060101010101" pitchFamily="49" charset="-122"/>
                  <a:ea typeface="楷体" panose="02010609060101010101" pitchFamily="49" charset="-122"/>
                </a:rPr>
                <a:t>……</a:t>
              </a:r>
              <a:r>
                <a:rPr lang="zh-CN" altLang="en-US" sz="3200" b="1" dirty="0">
                  <a:latin typeface="楷体" panose="02010609060101010101" pitchFamily="49" charset="-122"/>
                  <a:ea typeface="楷体" panose="02010609060101010101" pitchFamily="49" charset="-122"/>
                </a:rPr>
                <a:t>废除专制，实行共和。</a:t>
              </a:r>
              <a:endParaRPr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</a:endParaRPr>
            </a:p>
            <a:p>
              <a:r>
                <a:rPr lang="en-US" altLang="zh-CN" sz="3200" b="1" dirty="0">
                  <a:latin typeface="楷体" panose="02010609060101010101" pitchFamily="49" charset="-122"/>
                  <a:ea typeface="楷体" panose="02010609060101010101" pitchFamily="49" charset="-122"/>
                </a:rPr>
                <a:t>—</a:t>
              </a:r>
              <a:r>
                <a:rPr lang="zh-CN" altLang="en-US" sz="3200" b="1" dirty="0">
                  <a:latin typeface="楷体" panose="02010609060101010101" pitchFamily="49" charset="-122"/>
                  <a:ea typeface="楷体" panose="02010609060101010101" pitchFamily="49" charset="-122"/>
                </a:rPr>
                <a:t>孙中山（</a:t>
              </a:r>
              <a:r>
                <a:rPr lang="en-US" altLang="zh-CN" sz="3200" b="1" dirty="0">
                  <a:latin typeface="楷体" panose="02010609060101010101" pitchFamily="49" charset="-122"/>
                  <a:ea typeface="楷体" panose="02010609060101010101" pitchFamily="49" charset="-122"/>
                </a:rPr>
                <a:t>1903</a:t>
              </a:r>
              <a:r>
                <a:rPr lang="zh-CN" altLang="en-US" sz="3200" b="1" dirty="0">
                  <a:latin typeface="楷体" panose="02010609060101010101" pitchFamily="49" charset="-122"/>
                  <a:ea typeface="楷体" panose="02010609060101010101" pitchFamily="49" charset="-122"/>
                </a:rPr>
                <a:t>）</a:t>
              </a:r>
            </a:p>
          </p:txBody>
        </p:sp>
      </p:grpSp>
      <p:sp>
        <p:nvSpPr>
          <p:cNvPr id="31745" name="Rectangle 1"/>
          <p:cNvSpPr>
            <a:spLocks noChangeArrowheads="1"/>
          </p:cNvSpPr>
          <p:nvPr/>
        </p:nvSpPr>
        <p:spPr bwMode="auto">
          <a:xfrm>
            <a:off x="0" y="4800600"/>
            <a:ext cx="9372600" cy="1077218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marL="0" marR="0" lvl="0" indent="13335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（</a:t>
            </a:r>
            <a:r>
              <a:rPr kumimoji="0" lang="en-US" altLang="zh-CN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1</a:t>
            </a:r>
            <a:r>
              <a:rPr kumimoji="0" lang="zh-CN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）从材料一的两则材料中可以看出孙中山经历了怎样的思想转变？</a:t>
            </a:r>
            <a:endParaRPr kumimoji="0" lang="zh-CN" altLang="en-US" sz="32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0" y="0"/>
            <a:ext cx="4724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3200" b="1" dirty="0"/>
              <a:t>阅读材料，完成下列要求。</a:t>
            </a:r>
            <a:endParaRPr lang="zh-CN" altLang="en-US" sz="320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228600" y="609600"/>
            <a:ext cx="152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材料一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62000" y="5867400"/>
            <a:ext cx="1676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rgbClr val="0000CC"/>
                </a:solidFill>
              </a:rPr>
              <a:t>转变：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057400" y="5867400"/>
            <a:ext cx="3276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rgbClr val="FF0000"/>
                </a:solidFill>
              </a:rPr>
              <a:t>由改革到革命</a:t>
            </a:r>
          </a:p>
        </p:txBody>
      </p:sp>
      <p:sp>
        <p:nvSpPr>
          <p:cNvPr id="18" name="椭圆 17"/>
          <p:cNvSpPr/>
          <p:nvPr/>
        </p:nvSpPr>
        <p:spPr>
          <a:xfrm>
            <a:off x="381000" y="3200401"/>
            <a:ext cx="1676400" cy="5334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5486400" y="1295400"/>
            <a:ext cx="990600" cy="44464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752600" y="5334000"/>
            <a:ext cx="1676400" cy="4572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8" grpId="0" animBg="1"/>
      <p:bldP spid="19" grpId="0" animBg="1"/>
      <p:bldP spid="2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d82b7e4d8989370cdcd558a99c462699edd25bf72739f-u8HiEW_fw658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600200" y="457200"/>
            <a:ext cx="4495800" cy="5943600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</p:pic>
      <p:sp>
        <p:nvSpPr>
          <p:cNvPr id="8" name="WordArt 9"/>
          <p:cNvSpPr>
            <a:spLocks noChangeArrowheads="1" noChangeShapeType="1" noTextEdit="1"/>
          </p:cNvSpPr>
          <p:nvPr/>
        </p:nvSpPr>
        <p:spPr bwMode="auto">
          <a:xfrm rot="5400000">
            <a:off x="5746591" y="2860731"/>
            <a:ext cx="2855276" cy="891540"/>
          </a:xfrm>
          <a:prstGeom prst="rect">
            <a:avLst/>
          </a:prstGeom>
        </p:spPr>
        <p:txBody>
          <a:bodyPr vert="eaVert"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 fontAlgn="auto"/>
            <a:r>
              <a:rPr lang="zh-CN" altLang="en-US" kern="10" dirty="0">
                <a:ln w="9525">
                  <a:solidFill>
                    <a:srgbClr val="000000"/>
                  </a:solidFill>
                  <a:round/>
                </a:ln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孙中山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Rectangle 1"/>
          <p:cNvSpPr>
            <a:spLocks noChangeArrowheads="1"/>
          </p:cNvSpPr>
          <p:nvPr/>
        </p:nvSpPr>
        <p:spPr bwMode="auto">
          <a:xfrm>
            <a:off x="76200" y="322421"/>
            <a:ext cx="8828879" cy="403187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marL="0" marR="0" lvl="0" indent="198755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sz="3200" b="1" i="0" u="none" strike="noStrike" cap="none" normalizeH="0" baseline="0" dirty="0">
                <a:ln>
                  <a:noFill/>
                </a:ln>
                <a:effectLst/>
                <a:latin typeface="楷体" panose="02010609060101010101" pitchFamily="49" charset="-122"/>
                <a:ea typeface="楷体" panose="02010609060101010101" pitchFamily="49" charset="-122"/>
                <a:cs typeface="黑体" panose="02010609060101010101" pitchFamily="49" charset="-122"/>
              </a:rPr>
              <a:t>材料二</a:t>
            </a:r>
            <a:r>
              <a:rPr kumimoji="0" lang="zh-CN" altLang="en-US" sz="3200" b="1" i="0" u="none" strike="noStrike" cap="none" normalizeH="0" baseline="0" dirty="0">
                <a:ln>
                  <a:noFill/>
                </a:ln>
                <a:effectLst/>
                <a:latin typeface="楷体" panose="02010609060101010101" pitchFamily="49" charset="-122"/>
                <a:ea typeface="楷体" panose="02010609060101010101" pitchFamily="49" charset="-122"/>
                <a:cs typeface="黑体" panose="02010609060101010101" pitchFamily="49" charset="-122"/>
              </a:rPr>
              <a:t> </a:t>
            </a:r>
            <a:r>
              <a:rPr kumimoji="0" lang="zh-CN" altLang="en-US" sz="3200" b="1" i="0" u="none" strike="noStrike" cap="none" normalizeH="0" dirty="0">
                <a:ln>
                  <a:noFill/>
                </a:ln>
                <a:effectLst/>
                <a:latin typeface="楷体" panose="02010609060101010101" pitchFamily="49" charset="-122"/>
                <a:ea typeface="楷体" panose="02010609060101010101" pitchFamily="49" charset="-122"/>
                <a:cs typeface="黑体" panose="02010609060101010101" pitchFamily="49" charset="-122"/>
              </a:rPr>
              <a:t>  </a:t>
            </a:r>
            <a:r>
              <a:rPr kumimoji="0" lang="zh-CN" altLang="en-US" sz="3200" b="1" i="0" u="none" strike="noStrike" cap="none" normalizeH="0" baseline="0" dirty="0">
                <a:ln>
                  <a:noFill/>
                </a:ln>
                <a:effectLst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同盟会决定在辛亥年（</a:t>
            </a:r>
            <a:r>
              <a:rPr kumimoji="0" lang="en-US" altLang="zh-CN" sz="3200" b="1" i="0" u="none" strike="noStrike" cap="none" normalizeH="0" baseline="0" dirty="0">
                <a:ln>
                  <a:noFill/>
                </a:ln>
                <a:effectLst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1911</a:t>
            </a:r>
            <a:r>
              <a:rPr kumimoji="0" lang="zh-CN" altLang="en-US" sz="3200" b="1" i="0" u="none" strike="noStrike" cap="none" normalizeH="0" baseline="0" dirty="0">
                <a:ln>
                  <a:noFill/>
                </a:ln>
                <a:effectLst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年）秋天起事</a:t>
            </a:r>
            <a:r>
              <a:rPr kumimoji="0" lang="en-US" altLang="zh-CN" sz="3200" b="1" i="0" u="none" strike="noStrike" cap="none" normalizeH="0" baseline="0" dirty="0">
                <a:ln>
                  <a:noFill/>
                </a:ln>
                <a:effectLst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……</a:t>
            </a:r>
            <a:r>
              <a:rPr kumimoji="0" lang="zh-CN" altLang="en-US" sz="3200" b="1" i="0" u="none" strike="noStrike" cap="none" normalizeH="0" baseline="0" dirty="0">
                <a:ln>
                  <a:noFill/>
                </a:ln>
                <a:effectLst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革命党人率队直入武昌，进攻总理衙门</a:t>
            </a:r>
            <a:r>
              <a:rPr kumimoji="0" lang="en-US" altLang="zh-CN" sz="3200" b="1" i="0" u="none" strike="noStrike" cap="none" normalizeH="0" baseline="0" dirty="0">
                <a:ln>
                  <a:noFill/>
                </a:ln>
                <a:effectLst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…</a:t>
            </a:r>
            <a:r>
              <a:rPr kumimoji="0" lang="zh-CN" altLang="en-US" sz="3200" b="1" i="0" u="none" strike="noStrike" cap="none" normalizeH="0" baseline="0" dirty="0">
                <a:ln>
                  <a:noFill/>
                </a:ln>
                <a:effectLst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武昌便为革命军所据</a:t>
            </a:r>
            <a:r>
              <a:rPr kumimoji="0" lang="en-US" altLang="zh-CN" sz="3200" b="1" i="0" u="none" strike="noStrike" cap="none" normalizeH="0" baseline="0" dirty="0">
                <a:ln>
                  <a:noFill/>
                </a:ln>
                <a:effectLst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……</a:t>
            </a:r>
            <a:r>
              <a:rPr kumimoji="0" lang="zh-CN" altLang="en-US" sz="3200" b="1" i="0" u="none" strike="noStrike" cap="none" normalizeH="0" baseline="0" dirty="0">
                <a:ln>
                  <a:noFill/>
                </a:ln>
                <a:effectLst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各独立省选派代表，制定临时约法，并公举孙中山先生为中华民国的临时总统，我们这个古老的帝国，忽然变为民国了。               </a:t>
            </a:r>
            <a:r>
              <a:rPr kumimoji="0" lang="en-US" altLang="zh-CN" sz="3200" b="1" i="0" u="none" strike="noStrike" cap="none" normalizeH="0" baseline="0" dirty="0">
                <a:ln>
                  <a:noFill/>
                </a:ln>
                <a:effectLst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——</a:t>
            </a:r>
            <a:r>
              <a:rPr kumimoji="0" lang="zh-CN" altLang="en-US" sz="3200" b="1" i="0" u="none" strike="noStrike" cap="none" normalizeH="0" baseline="0" dirty="0">
                <a:ln>
                  <a:noFill/>
                </a:ln>
                <a:effectLst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摘编自</a:t>
            </a:r>
            <a:r>
              <a:rPr kumimoji="0" lang="en-US" altLang="zh-CN" sz="3200" b="1" i="0" u="none" strike="noStrike" cap="none" normalizeH="0" baseline="0" dirty="0">
                <a:ln>
                  <a:noFill/>
                </a:ln>
                <a:effectLst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《</a:t>
            </a:r>
            <a:r>
              <a:rPr kumimoji="0" lang="zh-CN" altLang="en-US" sz="3200" b="1" i="0" u="none" strike="noStrike" cap="none" normalizeH="0" baseline="0" dirty="0">
                <a:ln>
                  <a:noFill/>
                </a:ln>
                <a:effectLst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中国近代史</a:t>
            </a:r>
            <a:r>
              <a:rPr kumimoji="0" lang="en-US" altLang="zh-CN" sz="3200" b="1" i="0" u="none" strike="noStrike" cap="none" normalizeH="0" baseline="0" dirty="0">
                <a:ln>
                  <a:noFill/>
                </a:ln>
                <a:effectLst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》  </a:t>
            </a:r>
            <a:endParaRPr kumimoji="0" lang="en-US" altLang="zh-CN" sz="3200" b="1" i="0" u="none" strike="noStrike" cap="none" normalizeH="0" baseline="0" dirty="0">
              <a:ln>
                <a:noFill/>
              </a:ln>
              <a:effectLst/>
              <a:latin typeface="楷体" panose="02010609060101010101" pitchFamily="49" charset="-122"/>
              <a:ea typeface="楷体" panose="02010609060101010101" pitchFamily="49" charset="-122"/>
              <a:cs typeface="宋体" panose="02010600030101010101" pitchFamily="2" charset="-122"/>
            </a:endParaRPr>
          </a:p>
          <a:p>
            <a:pPr marL="0" marR="0" lvl="0" indent="198755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en-US" sz="3200" b="1" i="0" u="none" strike="noStrike" cap="none" normalizeH="0" baseline="0" dirty="0">
                <a:ln>
                  <a:noFill/>
                </a:ln>
                <a:effectLst/>
                <a:latin typeface="+mn-ea"/>
                <a:cs typeface="宋体" panose="02010600030101010101" pitchFamily="2" charset="-122"/>
              </a:rPr>
              <a:t>（</a:t>
            </a:r>
            <a:r>
              <a:rPr kumimoji="0" lang="en-US" altLang="zh-CN" sz="3200" b="1" i="0" u="none" strike="noStrike" cap="none" normalizeH="0" baseline="0" dirty="0">
                <a:ln>
                  <a:noFill/>
                </a:ln>
                <a:effectLst/>
                <a:latin typeface="+mn-ea"/>
                <a:cs typeface="宋体" panose="02010600030101010101" pitchFamily="2" charset="-122"/>
              </a:rPr>
              <a:t>2</a:t>
            </a:r>
            <a:r>
              <a:rPr kumimoji="0" lang="zh-CN" altLang="en-US" sz="3200" b="1" i="0" u="none" strike="noStrike" cap="none" normalizeH="0" baseline="0" dirty="0">
                <a:ln>
                  <a:noFill/>
                </a:ln>
                <a:effectLst/>
                <a:latin typeface="+mn-ea"/>
                <a:cs typeface="宋体" panose="02010600030101010101" pitchFamily="2" charset="-122"/>
              </a:rPr>
              <a:t>）材料二反映了哪两个历史事件？指出这两个历史事件的指导思想。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62000" y="4495800"/>
            <a:ext cx="1676400" cy="1557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800"/>
              </a:lnSpc>
            </a:pPr>
            <a:r>
              <a:rPr lang="zh-CN" altLang="en-US" sz="4000" b="1" dirty="0">
                <a:solidFill>
                  <a:srgbClr val="0000CC"/>
                </a:solidFill>
              </a:rPr>
              <a:t>事件：</a:t>
            </a:r>
            <a:endParaRPr lang="en-US" altLang="zh-CN" sz="4000" b="1" dirty="0">
              <a:solidFill>
                <a:srgbClr val="0000CC"/>
              </a:solidFill>
            </a:endParaRPr>
          </a:p>
          <a:p>
            <a:pPr>
              <a:lnSpc>
                <a:spcPts val="3800"/>
              </a:lnSpc>
            </a:pPr>
            <a:endParaRPr lang="en-US" altLang="zh-CN" sz="4000" b="1" dirty="0">
              <a:solidFill>
                <a:srgbClr val="0000CC"/>
              </a:solidFill>
            </a:endParaRPr>
          </a:p>
          <a:p>
            <a:pPr>
              <a:lnSpc>
                <a:spcPts val="3800"/>
              </a:lnSpc>
            </a:pPr>
            <a:r>
              <a:rPr lang="zh-CN" altLang="en-US" sz="4000" b="1" dirty="0">
                <a:solidFill>
                  <a:srgbClr val="0000CC"/>
                </a:solidFill>
              </a:rPr>
              <a:t>思想：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057400" y="4419600"/>
            <a:ext cx="2667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rgbClr val="FF0000"/>
                </a:solidFill>
              </a:rPr>
              <a:t>辛亥革命、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133600" y="5334000"/>
            <a:ext cx="5791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rgbClr val="FF0000"/>
                </a:solidFill>
              </a:rPr>
              <a:t>三民主义</a:t>
            </a:r>
          </a:p>
        </p:txBody>
      </p:sp>
      <p:sp>
        <p:nvSpPr>
          <p:cNvPr id="8" name="椭圆 7"/>
          <p:cNvSpPr/>
          <p:nvPr/>
        </p:nvSpPr>
        <p:spPr>
          <a:xfrm>
            <a:off x="6019800" y="393551"/>
            <a:ext cx="1752600" cy="52084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4906818" y="838200"/>
            <a:ext cx="1112982" cy="52084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6659418" y="1828800"/>
            <a:ext cx="1722582" cy="52084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5105400" y="3352800"/>
            <a:ext cx="1676400" cy="4572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2667000" y="3810000"/>
            <a:ext cx="1676400" cy="5334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4419600" y="4473714"/>
            <a:ext cx="3429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rgbClr val="FF0000"/>
                </a:solidFill>
              </a:rPr>
              <a:t>中华民国成立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 animBg="1"/>
      <p:bldP spid="9" grpId="0" animBg="1"/>
      <p:bldP spid="12" grpId="0" animBg="1"/>
      <p:bldP spid="13" grpId="0" animBg="1"/>
      <p:bldP spid="14" grpId="0" animBg="1"/>
      <p:bldP spid="11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76200" y="177225"/>
            <a:ext cx="1752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材料三</a:t>
            </a:r>
          </a:p>
        </p:txBody>
      </p:sp>
      <p:sp>
        <p:nvSpPr>
          <p:cNvPr id="30725" name="Rectangle 5"/>
          <p:cNvSpPr>
            <a:spLocks noChangeArrowheads="1"/>
          </p:cNvSpPr>
          <p:nvPr/>
        </p:nvSpPr>
        <p:spPr bwMode="auto">
          <a:xfrm>
            <a:off x="-76200" y="4343400"/>
            <a:ext cx="9448800" cy="52322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（</a:t>
            </a:r>
            <a:r>
              <a:rPr kumimoji="0" lang="en-US" altLang="zh-CN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3</a:t>
            </a:r>
            <a:r>
              <a:rPr kumimoji="0" lang="zh-CN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）依据材料三，概括这场革命取得了哪些重大成果？</a:t>
            </a:r>
            <a:endParaRPr kumimoji="0" lang="zh-CN" alt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57200" y="4953000"/>
            <a:ext cx="1676400" cy="5833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800"/>
              </a:lnSpc>
            </a:pPr>
            <a:r>
              <a:rPr lang="zh-CN" altLang="en-US" sz="3200" b="1" dirty="0">
                <a:solidFill>
                  <a:srgbClr val="0000CC"/>
                </a:solidFill>
              </a:rPr>
              <a:t>成果：</a:t>
            </a:r>
            <a:endParaRPr lang="en-US" altLang="zh-CN" sz="3200" b="1" dirty="0">
              <a:solidFill>
                <a:srgbClr val="0000CC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600200" y="4953000"/>
            <a:ext cx="7391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3200" b="1" dirty="0">
                <a:solidFill>
                  <a:srgbClr val="FF0000"/>
                </a:solidFill>
              </a:rPr>
              <a:t>推翻清朝统治，结束封建君主专制制度；</a:t>
            </a:r>
            <a:endParaRPr lang="zh-CN" altLang="en-US" sz="3200" b="1" dirty="0">
              <a:solidFill>
                <a:srgbClr val="FF0000"/>
              </a:solidFill>
            </a:endParaRPr>
          </a:p>
        </p:txBody>
      </p:sp>
      <p:pic>
        <p:nvPicPr>
          <p:cNvPr id="17" name="图片 16" descr="QQ图片20200301223107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09600" y="685800"/>
            <a:ext cx="7467600" cy="3581400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990600" y="4800600"/>
            <a:ext cx="281940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/>
          <p:cNvSpPr/>
          <p:nvPr/>
        </p:nvSpPr>
        <p:spPr>
          <a:xfrm>
            <a:off x="7696200" y="4343400"/>
            <a:ext cx="838200" cy="4572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" name="直接连接符 20"/>
          <p:cNvCxnSpPr/>
          <p:nvPr/>
        </p:nvCxnSpPr>
        <p:spPr>
          <a:xfrm>
            <a:off x="838200" y="2895600"/>
            <a:ext cx="342900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>
            <a:off x="4495800" y="2362200"/>
            <a:ext cx="38100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椭圆 25"/>
          <p:cNvSpPr/>
          <p:nvPr/>
        </p:nvSpPr>
        <p:spPr>
          <a:xfrm>
            <a:off x="6934200" y="685800"/>
            <a:ext cx="1295400" cy="34290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TextBox 26"/>
          <p:cNvSpPr txBox="1"/>
          <p:nvPr/>
        </p:nvSpPr>
        <p:spPr>
          <a:xfrm>
            <a:off x="1600200" y="5486400"/>
            <a:ext cx="5715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3200" b="1" dirty="0">
                <a:solidFill>
                  <a:srgbClr val="FF0000"/>
                </a:solidFill>
              </a:rPr>
              <a:t>颁布《中华民国临时约法</a:t>
            </a:r>
            <a:r>
              <a:rPr lang="en-US" altLang="zh-CN" sz="3200" b="1" dirty="0">
                <a:solidFill>
                  <a:srgbClr val="FF0000"/>
                </a:solidFill>
              </a:rPr>
              <a:t>》</a:t>
            </a:r>
            <a:endParaRPr lang="zh-CN" altLang="en-US" sz="3200" b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20" grpId="0" animBg="1"/>
      <p:bldP spid="26" grpId="1" animBg="1"/>
      <p:bldP spid="2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d82b7e4d8989370cdcd558a99c462699edd25bf72739f-u8HiEW_fw658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5" name="图片 4" descr="timg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62000" y="762000"/>
            <a:ext cx="7543800" cy="4876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276600" y="5562600"/>
            <a:ext cx="2667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/>
              <a:t>辛亥革命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d82b7e4d8989370cdcd558a99c462699edd25bf72739f-u8HiEW_fw658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ext Box 15"/>
          <p:cNvSpPr txBox="1">
            <a:spLocks noChangeArrowheads="1"/>
          </p:cNvSpPr>
          <p:nvPr/>
        </p:nvSpPr>
        <p:spPr bwMode="auto">
          <a:xfrm>
            <a:off x="0" y="2513012"/>
            <a:ext cx="9144000" cy="1938990"/>
          </a:xfrm>
          <a:prstGeom prst="rect">
            <a:avLst/>
          </a:prstGeom>
          <a:noFill/>
          <a:ln w="9525">
            <a:noFill/>
            <a:miter lim="800000"/>
          </a:ln>
          <a:effectLst>
            <a:outerShdw dist="38100" algn="ctr" rotWithShape="0">
              <a:schemeClr val="bg1"/>
            </a:outerShdw>
          </a:effectLst>
        </p:spPr>
        <p:txBody>
          <a:bodyPr wrap="square" lIns="91436" tIns="45719" rIns="91436" bIns="45719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6000" b="1" dirty="0">
                <a:ea typeface="方正隶二简体" pitchFamily="65" charset="-122"/>
              </a:rPr>
              <a:t>资产阶级民主革命</a:t>
            </a:r>
            <a:endParaRPr lang="en-US" altLang="zh-CN" sz="6000" b="1" dirty="0">
              <a:ea typeface="方正隶二简体" pitchFamily="65" charset="-122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6000" b="1" dirty="0">
                <a:ea typeface="方正隶二简体" pitchFamily="65" charset="-122"/>
              </a:rPr>
              <a:t>与中华民国的建立</a:t>
            </a:r>
            <a:endParaRPr lang="zh-CN" altLang="en-US" sz="6000" b="1" dirty="0">
              <a:latin typeface="+mn-lt"/>
              <a:ea typeface="方正隶二简体" pitchFamily="65" charset="-122"/>
            </a:endParaRPr>
          </a:p>
        </p:txBody>
      </p:sp>
      <p:sp>
        <p:nvSpPr>
          <p:cNvPr id="4" name="矩形 3"/>
          <p:cNvSpPr>
            <a:spLocks noChangeArrowheads="1"/>
          </p:cNvSpPr>
          <p:nvPr/>
        </p:nvSpPr>
        <p:spPr bwMode="auto">
          <a:xfrm>
            <a:off x="533400" y="838200"/>
            <a:ext cx="3416300" cy="5238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algn="ctr"/>
            <a:r>
              <a:rPr lang="zh-CN" altLang="en-US" sz="2800" dirty="0">
                <a:solidFill>
                  <a:srgbClr val="FF0000"/>
                </a:solidFill>
                <a:ea typeface="方正隶二简体"/>
                <a:cs typeface="方正隶二简体"/>
              </a:rPr>
              <a:t>中国历史八年级上册</a:t>
            </a:r>
            <a:endParaRPr lang="en-US" altLang="zh-CN" sz="2800" dirty="0">
              <a:solidFill>
                <a:srgbClr val="FF0000"/>
              </a:solidFill>
              <a:ea typeface="方正隶二简体"/>
              <a:cs typeface="方正隶二简体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矩形 1"/>
          <p:cNvSpPr>
            <a:spLocks noChangeArrowheads="1"/>
          </p:cNvSpPr>
          <p:nvPr/>
        </p:nvSpPr>
        <p:spPr bwMode="auto">
          <a:xfrm>
            <a:off x="228600" y="1905000"/>
            <a:ext cx="8839200" cy="384071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69769" tIns="34884" rIns="69769" bIns="34884"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zh-CN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1.</a:t>
            </a:r>
            <a:r>
              <a:rPr lang="zh-CN" altLang="zh-CN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知道“</a:t>
            </a:r>
            <a:r>
              <a:rPr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资产阶级民主革命与中华民国的建立”</a:t>
            </a:r>
            <a:r>
              <a:rPr lang="zh-CN" altLang="zh-CN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的重要史实，梳理主干知识线索。</a:t>
            </a:r>
            <a:endParaRPr lang="zh-CN" altLang="zh-CN" sz="2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>
              <a:lnSpc>
                <a:spcPct val="125000"/>
              </a:lnSpc>
            </a:pPr>
            <a:r>
              <a:rPr lang="en-US" altLang="zh-CN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2.</a:t>
            </a:r>
            <a:r>
              <a:rPr lang="zh-CN" altLang="zh-CN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掌握重点知识并学以致用：</a:t>
            </a:r>
            <a:endParaRPr lang="zh-CN" altLang="zh-CN" sz="2800" dirty="0"/>
          </a:p>
          <a:p>
            <a:pPr>
              <a:lnSpc>
                <a:spcPct val="125000"/>
              </a:lnSpc>
            </a:pPr>
            <a:r>
              <a:rPr lang="zh-CN" altLang="zh-CN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①孙中山早年的革命活动，孙中山是中国民主革命的</a:t>
            </a:r>
            <a:endParaRPr lang="en-US" altLang="zh-CN" sz="28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>
              <a:lnSpc>
                <a:spcPct val="125000"/>
              </a:lnSpc>
            </a:pPr>
            <a:r>
              <a:rPr lang="en-US" altLang="zh-CN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  </a:t>
            </a:r>
            <a:r>
              <a:rPr lang="zh-CN" altLang="zh-CN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先行者</a:t>
            </a:r>
            <a:r>
              <a:rPr lang="en-US" altLang="zh-CN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;</a:t>
            </a:r>
            <a:endParaRPr lang="zh-CN" altLang="zh-CN" sz="28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>
              <a:lnSpc>
                <a:spcPct val="125000"/>
              </a:lnSpc>
            </a:pPr>
            <a:r>
              <a:rPr lang="zh-CN" altLang="zh-CN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②武昌起义和中华民国成立，辛亥革命的历史意义。</a:t>
            </a:r>
          </a:p>
          <a:p>
            <a:pPr>
              <a:lnSpc>
                <a:spcPct val="125000"/>
              </a:lnSpc>
            </a:pPr>
            <a:r>
              <a:rPr lang="zh-CN" altLang="zh-CN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③袁世凯独裁统治和复辟帝制；北洋军阀混战。</a:t>
            </a:r>
            <a:endParaRPr lang="en-US" altLang="zh-CN" sz="28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grpSp>
        <p:nvGrpSpPr>
          <p:cNvPr id="2" name="组合 5"/>
          <p:cNvGrpSpPr/>
          <p:nvPr/>
        </p:nvGrpSpPr>
        <p:grpSpPr>
          <a:xfrm>
            <a:off x="1" y="0"/>
            <a:ext cx="9143999" cy="762000"/>
            <a:chOff x="1" y="0"/>
            <a:chExt cx="9143999" cy="762000"/>
          </a:xfrm>
        </p:grpSpPr>
        <p:grpSp>
          <p:nvGrpSpPr>
            <p:cNvPr id="3" name="组合 3"/>
            <p:cNvGrpSpPr/>
            <p:nvPr/>
          </p:nvGrpSpPr>
          <p:grpSpPr>
            <a:xfrm>
              <a:off x="1" y="0"/>
              <a:ext cx="9143999" cy="762000"/>
              <a:chOff x="1" y="0"/>
              <a:chExt cx="9143999" cy="762000"/>
            </a:xfrm>
          </p:grpSpPr>
          <p:pic>
            <p:nvPicPr>
              <p:cNvPr id="19" name="图片 18" descr="1.jpg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1" y="0"/>
                <a:ext cx="1676399" cy="762000"/>
              </a:xfrm>
              <a:prstGeom prst="rect">
                <a:avLst/>
              </a:prstGeom>
            </p:spPr>
          </p:pic>
          <p:sp>
            <p:nvSpPr>
              <p:cNvPr id="20" name="矩形 2"/>
              <p:cNvSpPr/>
              <p:nvPr/>
            </p:nvSpPr>
            <p:spPr>
              <a:xfrm>
                <a:off x="1676400" y="0"/>
                <a:ext cx="7467600" cy="762000"/>
              </a:xfrm>
              <a:prstGeom prst="rect">
                <a:avLst/>
              </a:prstGeom>
              <a:solidFill>
                <a:srgbClr val="00B0F0"/>
              </a:solidFill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楷体" panose="02010609060101010101" pitchFamily="49" charset="-122"/>
                  <a:ea typeface="楷体" panose="02010609060101010101" pitchFamily="49" charset="-122"/>
                </a:endParaRPr>
              </a:p>
            </p:txBody>
          </p:sp>
        </p:grpSp>
        <p:sp>
          <p:nvSpPr>
            <p:cNvPr id="18" name="TextBox 17"/>
            <p:cNvSpPr txBox="1"/>
            <p:nvPr/>
          </p:nvSpPr>
          <p:spPr>
            <a:xfrm>
              <a:off x="2438400" y="152400"/>
              <a:ext cx="61722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solidFill>
                    <a:schemeClr val="bg1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资产阶级民主革命与中华民国的建立</a:t>
              </a:r>
            </a:p>
          </p:txBody>
        </p:sp>
      </p:grpSp>
      <p:cxnSp>
        <p:nvCxnSpPr>
          <p:cNvPr id="21" name="直接连接符 20"/>
          <p:cNvCxnSpPr/>
          <p:nvPr/>
        </p:nvCxnSpPr>
        <p:spPr>
          <a:xfrm>
            <a:off x="1828800" y="2438400"/>
            <a:ext cx="55626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4" name="矩形 23"/>
          <p:cNvSpPr/>
          <p:nvPr/>
        </p:nvSpPr>
        <p:spPr>
          <a:xfrm>
            <a:off x="685800" y="3581400"/>
            <a:ext cx="1066800" cy="4572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5" name="直接连接符 24"/>
          <p:cNvCxnSpPr/>
          <p:nvPr/>
        </p:nvCxnSpPr>
        <p:spPr>
          <a:xfrm>
            <a:off x="2819400" y="4038600"/>
            <a:ext cx="14478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>
            <a:off x="685800" y="4572000"/>
            <a:ext cx="9906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685800" y="5105400"/>
            <a:ext cx="14478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2514600" y="5105400"/>
            <a:ext cx="14478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3" name="矩形 32"/>
          <p:cNvSpPr/>
          <p:nvPr/>
        </p:nvSpPr>
        <p:spPr>
          <a:xfrm>
            <a:off x="4953000" y="4572000"/>
            <a:ext cx="3200400" cy="5334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5" name="直接连接符 34"/>
          <p:cNvCxnSpPr/>
          <p:nvPr/>
        </p:nvCxnSpPr>
        <p:spPr>
          <a:xfrm>
            <a:off x="5334000" y="5638800"/>
            <a:ext cx="20574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8" name="矩形 37"/>
          <p:cNvSpPr/>
          <p:nvPr/>
        </p:nvSpPr>
        <p:spPr>
          <a:xfrm>
            <a:off x="685800" y="5181600"/>
            <a:ext cx="1066800" cy="4572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3"/>
          <p:cNvSpPr txBox="1"/>
          <p:nvPr/>
        </p:nvSpPr>
        <p:spPr>
          <a:xfrm>
            <a:off x="2438400" y="1066800"/>
            <a:ext cx="3581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dirty="0"/>
              <a:t>【学习目标】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33" grpId="0" animBg="1"/>
      <p:bldP spid="3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d82b7e4d8989370cdcd558a99c462699edd25bf72739f-u8HiEW_fw658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3" name="图片 2" descr="QQ图片20200229111003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14400" y="304800"/>
            <a:ext cx="7315200" cy="6324600"/>
          </a:xfrm>
          <a:prstGeom prst="rect">
            <a:avLst/>
          </a:prstGeom>
        </p:spPr>
      </p:pic>
      <p:sp>
        <p:nvSpPr>
          <p:cNvPr id="4" name="椭圆 3"/>
          <p:cNvSpPr/>
          <p:nvPr/>
        </p:nvSpPr>
        <p:spPr>
          <a:xfrm>
            <a:off x="4267200" y="2298551"/>
            <a:ext cx="1112982" cy="52084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3733800" y="5346551"/>
            <a:ext cx="1066800" cy="52084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3078018" y="4114801"/>
            <a:ext cx="1341582" cy="6096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连接符 7"/>
          <p:cNvCxnSpPr/>
          <p:nvPr/>
        </p:nvCxnSpPr>
        <p:spPr>
          <a:xfrm>
            <a:off x="5334000" y="4648200"/>
            <a:ext cx="24384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1143000" y="5029200"/>
            <a:ext cx="69342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1219200" y="5410200"/>
            <a:ext cx="16002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 animBg="1"/>
      <p:bldP spid="1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1" y="0"/>
            <a:ext cx="9143999" cy="762000"/>
            <a:chOff x="1" y="0"/>
            <a:chExt cx="9143999" cy="762000"/>
          </a:xfrm>
        </p:grpSpPr>
        <p:grpSp>
          <p:nvGrpSpPr>
            <p:cNvPr id="4" name="组合 3"/>
            <p:cNvGrpSpPr/>
            <p:nvPr/>
          </p:nvGrpSpPr>
          <p:grpSpPr>
            <a:xfrm>
              <a:off x="1" y="0"/>
              <a:ext cx="9143999" cy="762000"/>
              <a:chOff x="1" y="0"/>
              <a:chExt cx="9143999" cy="762000"/>
            </a:xfrm>
          </p:grpSpPr>
          <p:pic>
            <p:nvPicPr>
              <p:cNvPr id="2" name="图片 1" descr="1.jpg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1" y="0"/>
                <a:ext cx="1676399" cy="762000"/>
              </a:xfrm>
              <a:prstGeom prst="rect">
                <a:avLst/>
              </a:prstGeom>
            </p:spPr>
          </p:pic>
          <p:sp>
            <p:nvSpPr>
              <p:cNvPr id="3" name="矩形 2"/>
              <p:cNvSpPr/>
              <p:nvPr/>
            </p:nvSpPr>
            <p:spPr>
              <a:xfrm>
                <a:off x="1676400" y="0"/>
                <a:ext cx="7467600" cy="762000"/>
              </a:xfrm>
              <a:prstGeom prst="rect">
                <a:avLst/>
              </a:prstGeom>
              <a:solidFill>
                <a:srgbClr val="00B0F0"/>
              </a:solidFill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楷体" panose="02010609060101010101" pitchFamily="49" charset="-122"/>
                  <a:ea typeface="楷体" panose="02010609060101010101" pitchFamily="49" charset="-122"/>
                </a:endParaRP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2438400" y="152400"/>
              <a:ext cx="61722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solidFill>
                    <a:schemeClr val="bg1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资产阶级民主革命与中华民国的建立</a:t>
              </a:r>
            </a:p>
          </p:txBody>
        </p:sp>
      </p:grpSp>
      <p:sp>
        <p:nvSpPr>
          <p:cNvPr id="7" name="右箭头 6"/>
          <p:cNvSpPr/>
          <p:nvPr/>
        </p:nvSpPr>
        <p:spPr>
          <a:xfrm>
            <a:off x="1" y="3429000"/>
            <a:ext cx="9144000" cy="304801"/>
          </a:xfrm>
          <a:prstGeom prst="rightArrow">
            <a:avLst>
              <a:gd name="adj1" fmla="val 50000"/>
              <a:gd name="adj2" fmla="val 49889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noProof="1"/>
          </a:p>
        </p:txBody>
      </p:sp>
      <p:sp>
        <p:nvSpPr>
          <p:cNvPr id="8" name="椭圆 7"/>
          <p:cNvSpPr/>
          <p:nvPr/>
        </p:nvSpPr>
        <p:spPr>
          <a:xfrm>
            <a:off x="457200" y="3484885"/>
            <a:ext cx="76200" cy="144463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noProof="1"/>
          </a:p>
        </p:txBody>
      </p:sp>
      <p:sp>
        <p:nvSpPr>
          <p:cNvPr id="10" name="椭圆 9"/>
          <p:cNvSpPr/>
          <p:nvPr/>
        </p:nvSpPr>
        <p:spPr>
          <a:xfrm>
            <a:off x="7620000" y="3499173"/>
            <a:ext cx="76200" cy="142875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noProof="1"/>
          </a:p>
        </p:txBody>
      </p:sp>
      <p:sp>
        <p:nvSpPr>
          <p:cNvPr id="14" name="椭圆 13"/>
          <p:cNvSpPr/>
          <p:nvPr/>
        </p:nvSpPr>
        <p:spPr>
          <a:xfrm>
            <a:off x="4052887" y="3500760"/>
            <a:ext cx="76200" cy="144463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noProof="1"/>
          </a:p>
        </p:txBody>
      </p:sp>
      <p:sp>
        <p:nvSpPr>
          <p:cNvPr id="15" name="椭圆 14"/>
          <p:cNvSpPr/>
          <p:nvPr/>
        </p:nvSpPr>
        <p:spPr>
          <a:xfrm>
            <a:off x="6477000" y="3500760"/>
            <a:ext cx="76200" cy="144463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noProof="1"/>
          </a:p>
        </p:txBody>
      </p:sp>
      <p:sp>
        <p:nvSpPr>
          <p:cNvPr id="16" name="文本框 3"/>
          <p:cNvSpPr txBox="1"/>
          <p:nvPr/>
        </p:nvSpPr>
        <p:spPr>
          <a:xfrm>
            <a:off x="-304800" y="892314"/>
            <a:ext cx="3581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dirty="0"/>
              <a:t>【时空观念】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3733800"/>
            <a:ext cx="1295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1894</a:t>
            </a:r>
            <a:r>
              <a:rPr lang="zh-CN" altLang="en-US" sz="2400" b="1" dirty="0"/>
              <a:t>年 </a:t>
            </a:r>
            <a:endParaRPr lang="en-US" altLang="zh-CN" sz="2400" b="1" dirty="0"/>
          </a:p>
          <a:p>
            <a:r>
              <a:rPr lang="zh-CN" altLang="en-US" sz="2400" b="1" dirty="0"/>
              <a:t>兴中会</a:t>
            </a:r>
          </a:p>
        </p:txBody>
      </p:sp>
      <p:sp>
        <p:nvSpPr>
          <p:cNvPr id="18" name="椭圆 17"/>
          <p:cNvSpPr/>
          <p:nvPr/>
        </p:nvSpPr>
        <p:spPr>
          <a:xfrm>
            <a:off x="1524000" y="3505200"/>
            <a:ext cx="76200" cy="144463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noProof="1"/>
          </a:p>
        </p:txBody>
      </p:sp>
      <p:sp>
        <p:nvSpPr>
          <p:cNvPr id="19" name="TextBox 18"/>
          <p:cNvSpPr txBox="1"/>
          <p:nvPr/>
        </p:nvSpPr>
        <p:spPr>
          <a:xfrm>
            <a:off x="1066800" y="3733800"/>
            <a:ext cx="1295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1905</a:t>
            </a:r>
            <a:r>
              <a:rPr lang="zh-CN" altLang="en-US" sz="2400" b="1" dirty="0"/>
              <a:t>年</a:t>
            </a:r>
            <a:endParaRPr lang="en-US" altLang="zh-CN" sz="2400" b="1" dirty="0"/>
          </a:p>
          <a:p>
            <a:r>
              <a:rPr lang="zh-CN" altLang="en-US" sz="2400" b="1" dirty="0"/>
              <a:t>同盟会</a:t>
            </a:r>
          </a:p>
        </p:txBody>
      </p:sp>
      <p:sp>
        <p:nvSpPr>
          <p:cNvPr id="26" name="椭圆 25"/>
          <p:cNvSpPr/>
          <p:nvPr/>
        </p:nvSpPr>
        <p:spPr>
          <a:xfrm>
            <a:off x="5257800" y="3505200"/>
            <a:ext cx="76200" cy="144463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noProof="1"/>
          </a:p>
        </p:txBody>
      </p:sp>
      <p:grpSp>
        <p:nvGrpSpPr>
          <p:cNvPr id="33" name="组合 32"/>
          <p:cNvGrpSpPr/>
          <p:nvPr/>
        </p:nvGrpSpPr>
        <p:grpSpPr>
          <a:xfrm>
            <a:off x="3429000" y="3729335"/>
            <a:ext cx="1447800" cy="842665"/>
            <a:chOff x="3429000" y="3729335"/>
            <a:chExt cx="1447800" cy="842665"/>
          </a:xfrm>
        </p:grpSpPr>
        <p:sp>
          <p:nvSpPr>
            <p:cNvPr id="25" name="TextBox 24"/>
            <p:cNvSpPr txBox="1"/>
            <p:nvPr/>
          </p:nvSpPr>
          <p:spPr>
            <a:xfrm>
              <a:off x="3657600" y="3729335"/>
              <a:ext cx="1143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/>
                <a:t>1911</a:t>
              </a:r>
              <a:r>
                <a:rPr lang="zh-CN" altLang="en-US" sz="2400" b="1" dirty="0"/>
                <a:t>年</a:t>
              </a:r>
              <a:endParaRPr lang="en-US" altLang="zh-CN" sz="2400" b="1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3429000" y="4110335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/>
                <a:t>武昌起义</a:t>
              </a:r>
              <a:endParaRPr lang="en-US" altLang="zh-CN" sz="2400" b="1" dirty="0"/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4876800" y="3733800"/>
            <a:ext cx="1143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1912</a:t>
            </a:r>
            <a:r>
              <a:rPr lang="zh-CN" altLang="en-US" sz="2400" b="1" dirty="0"/>
              <a:t>年</a:t>
            </a:r>
            <a:endParaRPr lang="en-US" altLang="zh-CN" sz="2400" b="1" dirty="0"/>
          </a:p>
          <a:p>
            <a:r>
              <a:rPr lang="zh-CN" altLang="en-US" sz="2400" b="1" dirty="0"/>
              <a:t>中华民国成立</a:t>
            </a:r>
            <a:endParaRPr lang="en-US" altLang="zh-CN" sz="2400" b="1" dirty="0"/>
          </a:p>
        </p:txBody>
      </p:sp>
      <p:sp>
        <p:nvSpPr>
          <p:cNvPr id="29" name="TextBox 28"/>
          <p:cNvSpPr txBox="1"/>
          <p:nvPr/>
        </p:nvSpPr>
        <p:spPr>
          <a:xfrm>
            <a:off x="4419600" y="2667000"/>
            <a:ext cx="1752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《</a:t>
            </a:r>
            <a:r>
              <a:rPr lang="zh-CN" altLang="en-US" sz="2400" b="1" dirty="0"/>
              <a:t>中华民国临时约法</a:t>
            </a:r>
            <a:r>
              <a:rPr lang="en-US" altLang="zh-CN" sz="2400" b="1" dirty="0"/>
              <a:t>》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019800" y="3733800"/>
            <a:ext cx="1143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1913</a:t>
            </a:r>
            <a:r>
              <a:rPr lang="zh-CN" altLang="en-US" sz="2400" b="1" dirty="0"/>
              <a:t>年</a:t>
            </a:r>
            <a:endParaRPr lang="en-US" altLang="zh-CN" sz="2400" b="1" dirty="0"/>
          </a:p>
          <a:p>
            <a:pPr algn="ctr"/>
            <a:r>
              <a:rPr lang="zh-CN" altLang="en-US" sz="2400" b="1" dirty="0"/>
              <a:t>二次</a:t>
            </a:r>
            <a:endParaRPr lang="en-US" altLang="zh-CN" sz="2400" b="1" dirty="0"/>
          </a:p>
          <a:p>
            <a:pPr algn="ctr"/>
            <a:r>
              <a:rPr lang="zh-CN" altLang="en-US" sz="2400" b="1" dirty="0"/>
              <a:t>革命</a:t>
            </a:r>
            <a:endParaRPr lang="en-US" altLang="zh-CN" sz="2400" b="1" dirty="0"/>
          </a:p>
        </p:txBody>
      </p:sp>
      <p:sp>
        <p:nvSpPr>
          <p:cNvPr id="31" name="TextBox 30"/>
          <p:cNvSpPr txBox="1"/>
          <p:nvPr/>
        </p:nvSpPr>
        <p:spPr>
          <a:xfrm>
            <a:off x="7162800" y="3729335"/>
            <a:ext cx="1143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1915</a:t>
            </a:r>
            <a:r>
              <a:rPr lang="zh-CN" altLang="en-US" sz="2400" b="1" dirty="0"/>
              <a:t>年</a:t>
            </a:r>
            <a:endParaRPr lang="en-US" altLang="zh-CN" sz="2400" b="1" dirty="0"/>
          </a:p>
          <a:p>
            <a:pPr algn="ctr"/>
            <a:r>
              <a:rPr lang="zh-CN" altLang="en-US" sz="2400" b="1" dirty="0"/>
              <a:t>护国</a:t>
            </a:r>
            <a:endParaRPr lang="en-US" altLang="zh-CN" sz="2400" b="1" dirty="0"/>
          </a:p>
          <a:p>
            <a:pPr algn="ctr"/>
            <a:r>
              <a:rPr lang="zh-CN" altLang="en-US" sz="2400" b="1" dirty="0"/>
              <a:t>战争</a:t>
            </a:r>
            <a:endParaRPr lang="en-US" altLang="zh-CN" sz="2400" b="1" dirty="0"/>
          </a:p>
        </p:txBody>
      </p:sp>
      <p:sp>
        <p:nvSpPr>
          <p:cNvPr id="32" name="椭圆 31"/>
          <p:cNvSpPr/>
          <p:nvPr/>
        </p:nvSpPr>
        <p:spPr>
          <a:xfrm>
            <a:off x="8610600" y="3514725"/>
            <a:ext cx="76200" cy="142875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noProof="1"/>
          </a:p>
        </p:txBody>
      </p:sp>
      <p:sp>
        <p:nvSpPr>
          <p:cNvPr id="34" name="TextBox 33"/>
          <p:cNvSpPr txBox="1"/>
          <p:nvPr/>
        </p:nvSpPr>
        <p:spPr>
          <a:xfrm>
            <a:off x="8153400" y="3729335"/>
            <a:ext cx="1143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1916</a:t>
            </a:r>
            <a:r>
              <a:rPr lang="zh-CN" altLang="en-US" sz="2400" b="1" dirty="0"/>
              <a:t>年</a:t>
            </a:r>
            <a:endParaRPr lang="en-US" altLang="zh-CN" sz="2400" b="1" dirty="0"/>
          </a:p>
        </p:txBody>
      </p:sp>
      <p:sp>
        <p:nvSpPr>
          <p:cNvPr id="36" name="TextBox 35"/>
          <p:cNvSpPr txBox="1"/>
          <p:nvPr/>
        </p:nvSpPr>
        <p:spPr>
          <a:xfrm>
            <a:off x="152400" y="5410200"/>
            <a:ext cx="1676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>
                <a:solidFill>
                  <a:srgbClr val="FF0000"/>
                </a:solidFill>
              </a:rPr>
              <a:t>世界？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2057400" y="5486400"/>
            <a:ext cx="5105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/>
              <a:t>第二次工业革命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6172200" y="2674203"/>
            <a:ext cx="1447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/>
              <a:t>袁世凯</a:t>
            </a:r>
            <a:endParaRPr lang="en-US" altLang="zh-CN" sz="2400" b="1" dirty="0"/>
          </a:p>
          <a:p>
            <a:r>
              <a:rPr lang="zh-CN" altLang="en-US" sz="2400" b="1" dirty="0"/>
              <a:t>独裁统治</a:t>
            </a:r>
            <a:endParaRPr lang="en-US" altLang="zh-CN" sz="2400" b="1" dirty="0"/>
          </a:p>
        </p:txBody>
      </p:sp>
      <p:sp>
        <p:nvSpPr>
          <p:cNvPr id="39" name="矩形 38"/>
          <p:cNvSpPr/>
          <p:nvPr/>
        </p:nvSpPr>
        <p:spPr>
          <a:xfrm>
            <a:off x="5975398" y="5486400"/>
            <a:ext cx="111120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600" b="1" dirty="0">
                <a:solidFill>
                  <a:prstClr val="black"/>
                </a:solidFill>
              </a:rPr>
              <a:t>一战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5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5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9" grpId="0"/>
      <p:bldP spid="28" grpId="0"/>
      <p:bldP spid="29" grpId="0"/>
      <p:bldP spid="30" grpId="0"/>
      <p:bldP spid="31" grpId="0"/>
      <p:bldP spid="36" grpId="0"/>
      <p:bldP spid="37" grpId="0"/>
      <p:bldP spid="38" grpId="0"/>
      <p:bldP spid="3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5"/>
          <p:cNvGrpSpPr/>
          <p:nvPr/>
        </p:nvGrpSpPr>
        <p:grpSpPr>
          <a:xfrm>
            <a:off x="1" y="0"/>
            <a:ext cx="9143999" cy="762000"/>
            <a:chOff x="1" y="0"/>
            <a:chExt cx="9143999" cy="762000"/>
          </a:xfrm>
        </p:grpSpPr>
        <p:grpSp>
          <p:nvGrpSpPr>
            <p:cNvPr id="6" name="组合 3"/>
            <p:cNvGrpSpPr/>
            <p:nvPr/>
          </p:nvGrpSpPr>
          <p:grpSpPr>
            <a:xfrm>
              <a:off x="1" y="0"/>
              <a:ext cx="9143999" cy="762000"/>
              <a:chOff x="1" y="0"/>
              <a:chExt cx="9143999" cy="762000"/>
            </a:xfrm>
          </p:grpSpPr>
          <p:pic>
            <p:nvPicPr>
              <p:cNvPr id="2" name="图片 1" descr="1.jpg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1" y="0"/>
                <a:ext cx="1676399" cy="762000"/>
              </a:xfrm>
              <a:prstGeom prst="rect">
                <a:avLst/>
              </a:prstGeom>
            </p:spPr>
          </p:pic>
          <p:sp>
            <p:nvSpPr>
              <p:cNvPr id="3" name="矩形 2"/>
              <p:cNvSpPr/>
              <p:nvPr/>
            </p:nvSpPr>
            <p:spPr>
              <a:xfrm>
                <a:off x="1676400" y="0"/>
                <a:ext cx="7467600" cy="762000"/>
              </a:xfrm>
              <a:prstGeom prst="rect">
                <a:avLst/>
              </a:prstGeom>
              <a:solidFill>
                <a:srgbClr val="00B0F0"/>
              </a:solidFill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楷体" panose="02010609060101010101" pitchFamily="49" charset="-122"/>
                  <a:ea typeface="楷体" panose="02010609060101010101" pitchFamily="49" charset="-122"/>
                </a:endParaRP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2438400" y="152400"/>
              <a:ext cx="61722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solidFill>
                    <a:schemeClr val="bg1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资产阶级民主革命与中华民国的建立</a:t>
              </a:r>
            </a:p>
          </p:txBody>
        </p:sp>
      </p:grpSp>
      <p:sp>
        <p:nvSpPr>
          <p:cNvPr id="11" name="内容占位符 2"/>
          <p:cNvSpPr txBox="1"/>
          <p:nvPr/>
        </p:nvSpPr>
        <p:spPr bwMode="auto">
          <a:xfrm>
            <a:off x="595313" y="2209800"/>
            <a:ext cx="8015287" cy="16256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68580" tIns="34290" rIns="68580" bIns="34290"/>
          <a:lstStyle/>
          <a:p>
            <a:pPr marL="228600" indent="-228600">
              <a:lnSpc>
                <a:spcPct val="150000"/>
              </a:lnSpc>
              <a:spcBef>
                <a:spcPts val="1000"/>
              </a:spcBef>
            </a:pPr>
            <a:r>
              <a:rPr lang="zh-CN" altLang="en-US" sz="3600" b="1" dirty="0">
                <a:latin typeface="仿宋" panose="02010609060101010101" pitchFamily="49" charset="-122"/>
                <a:ea typeface="仿宋" panose="02010609060101010101" pitchFamily="49" charset="-122"/>
              </a:rPr>
              <a:t>记忆学案</a:t>
            </a:r>
            <a:r>
              <a:rPr lang="zh-CN" altLang="zh-CN" sz="3600" b="1" dirty="0"/>
              <a:t>【考点清单——须背诵】</a:t>
            </a:r>
            <a:r>
              <a:rPr lang="zh-CN" altLang="en-US" sz="3600" b="1" dirty="0">
                <a:latin typeface="仿宋" panose="02010609060101010101" pitchFamily="49" charset="-122"/>
                <a:ea typeface="仿宋" panose="02010609060101010101" pitchFamily="49" charset="-122"/>
              </a:rPr>
              <a:t>部分</a:t>
            </a:r>
            <a:endParaRPr lang="en-US" altLang="zh-CN" sz="3600" b="1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228600" indent="-228600">
              <a:lnSpc>
                <a:spcPct val="150000"/>
              </a:lnSpc>
              <a:spcBef>
                <a:spcPts val="1000"/>
              </a:spcBef>
            </a:pPr>
            <a:r>
              <a:rPr lang="zh-CN" altLang="en-US" sz="3600" b="1" dirty="0">
                <a:latin typeface="仿宋" panose="02010609060101010101" pitchFamily="49" charset="-122"/>
                <a:ea typeface="仿宋" panose="02010609060101010101" pitchFamily="49" charset="-122"/>
              </a:rPr>
              <a:t>（时间：</a:t>
            </a:r>
            <a:r>
              <a:rPr lang="en-US" altLang="zh-CN" sz="3600" b="1" dirty="0">
                <a:latin typeface="仿宋" panose="02010609060101010101" pitchFamily="49" charset="-122"/>
                <a:ea typeface="仿宋" panose="02010609060101010101" pitchFamily="49" charset="-122"/>
              </a:rPr>
              <a:t>5</a:t>
            </a:r>
            <a:r>
              <a:rPr lang="zh-CN" altLang="en-US" sz="3600" b="1" dirty="0">
                <a:latin typeface="仿宋" panose="02010609060101010101" pitchFamily="49" charset="-122"/>
                <a:ea typeface="仿宋" panose="02010609060101010101" pitchFamily="49" charset="-122"/>
              </a:rPr>
              <a:t>分钟）</a:t>
            </a:r>
            <a:endParaRPr lang="en-US" altLang="zh-CN" sz="3600" b="1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1142</Words>
  <Application>Microsoft Office PowerPoint</Application>
  <PresentationFormat>全屏显示(4:3)</PresentationFormat>
  <Paragraphs>175</Paragraphs>
  <Slides>31</Slides>
  <Notes>1</Notes>
  <HiddenSlides>0</HiddenSlides>
  <MMClips>0</MMClips>
  <ScaleCrop>false</ScaleCrop>
  <HeadingPairs>
    <vt:vector size="8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0</vt:i4>
      </vt:variant>
      <vt:variant>
        <vt:lpstr>幻灯片标题</vt:lpstr>
      </vt:variant>
      <vt:variant>
        <vt:i4>31</vt:i4>
      </vt:variant>
    </vt:vector>
  </HeadingPairs>
  <TitlesOfParts>
    <vt:vector size="41" baseType="lpstr">
      <vt:lpstr>仿宋</vt:lpstr>
      <vt:lpstr>黑体</vt:lpstr>
      <vt:lpstr>楷体</vt:lpstr>
      <vt:lpstr>宋体</vt:lpstr>
      <vt:lpstr>文鼎CS大黑</vt:lpstr>
      <vt:lpstr>Arial</vt:lpstr>
      <vt:lpstr>Calibri</vt:lpstr>
      <vt:lpstr>Times New Roman</vt:lpstr>
      <vt:lpstr>Wingdings 3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会玲 郭</cp:lastModifiedBy>
  <cp:revision>381</cp:revision>
  <dcterms:created xsi:type="dcterms:W3CDTF">2006-08-16T00:00:00Z</dcterms:created>
  <dcterms:modified xsi:type="dcterms:W3CDTF">2020-03-30T04:32:39Z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2052-11.1.0.9513</vt:lpwstr>
  </property>
</Properties>
</file>

<file path=docProps/thumbnail.jpeg>
</file>